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936"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Autore e data</a:t>
            </a:r>
          </a:p>
        </p:txBody>
      </p:sp>
      <p:sp>
        <p:nvSpPr>
          <p:cNvPr id="12" name="Titolo presentazion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Titolo presentazione</a:t>
            </a:r>
          </a:p>
        </p:txBody>
      </p:sp>
      <p:sp>
        <p:nvSpPr>
          <p:cNvPr id="13" name="Corpo livello uno…"/>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9" name="Corpo livello uno…"/>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10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7" name="Corpo livello uno…"/>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8" name="Dettagli informazion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Dettagli informazione</a:t>
            </a:r>
          </a:p>
        </p:txBody>
      </p:sp>
      <p:sp>
        <p:nvSpPr>
          <p:cNvPr id="10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6" name="Attribuzion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Attribuzione</a:t>
            </a:r>
          </a:p>
        </p:txBody>
      </p:sp>
      <p:sp>
        <p:nvSpPr>
          <p:cNvPr id="117" name="Corpo livello uno…"/>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“Citazione degna di nota”</a:t>
            </a:r>
          </a:p>
          <a:p>
            <a:pPr lvl="1"/>
            <a:endParaRPr/>
          </a:p>
          <a:p>
            <a:pPr lvl="2"/>
            <a:endParaRPr/>
          </a:p>
          <a:p>
            <a:pPr lvl="3"/>
            <a:endParaRPr/>
          </a:p>
          <a:p>
            <a:pPr lvl="4"/>
            <a:endParaRPr/>
          </a:p>
        </p:txBody>
      </p:sp>
      <p:sp>
        <p:nvSpPr>
          <p:cNvPr id="11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5" name="Ciotola di insalata con riso saltato, uova sode e bacchett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6" name="Ciotola con frittelle al salmone, insalata e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7" name="Pappardelle con burro al prezzemolo, nocciole tostate e scaglie di parmigian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5" name="ciotola di insalata con riso saltato, uova sode e bacchett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6"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4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50" name="Rettangolo arrotondato"/>
          <p:cNvSpPr/>
          <p:nvPr/>
        </p:nvSpPr>
        <p:spPr>
          <a:xfrm>
            <a:off x="-658866" y="-1065265"/>
            <a:ext cx="25995213" cy="16060010"/>
          </a:xfrm>
          <a:prstGeom prst="roundRect">
            <a:avLst>
              <a:gd name="adj" fmla="val 6429"/>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olo presentazion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Titolo presentazione</a:t>
            </a:r>
          </a:p>
        </p:txBody>
      </p:sp>
      <p:sp>
        <p:nvSpPr>
          <p:cNvPr id="23" name="Autore e dat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Autore e data</a:t>
            </a:r>
          </a:p>
        </p:txBody>
      </p:sp>
      <p:sp>
        <p:nvSpPr>
          <p:cNvPr id="24" name="Corpo livello uno…"/>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presentazione</a:t>
            </a:r>
          </a:p>
          <a:p>
            <a:pPr lvl="1"/>
            <a:endParaRPr/>
          </a:p>
          <a:p>
            <a:pPr lvl="2"/>
            <a:endParaRPr/>
          </a:p>
          <a:p>
            <a:pPr lvl="3"/>
            <a:endParaRPr/>
          </a:p>
          <a:p>
            <a:pPr lvl="4"/>
            <a:endParaRP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itolo"/>
          <p:cNvSpPr txBox="1">
            <a:spLocks noGrp="1"/>
          </p:cNvSpPr>
          <p:nvPr>
            <p:ph type="title" hasCustomPrompt="1"/>
          </p:nvPr>
        </p:nvSpPr>
        <p:spPr>
          <a:xfrm>
            <a:off x="1206500" y="1270000"/>
            <a:ext cx="9779000" cy="5882273"/>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prstGeom prst="rect">
            <a:avLst/>
          </a:prstGeom>
        </p:spPr>
        <p:txBody>
          <a:bodyPr/>
          <a:lstStyle/>
          <a:p>
            <a:r>
              <a:t>Titolo</a:t>
            </a:r>
          </a:p>
        </p:txBody>
      </p:sp>
      <p:sp>
        <p:nvSpPr>
          <p:cNvPr id="43" name="Sottotitolo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44"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numCol="2" spcCol="1098550"/>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Sottotitolo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61" name="Corpo livello uno…"/>
          <p:cNvSpPr txBox="1">
            <a:spLocks noGrp="1"/>
          </p:cNvSpPr>
          <p:nvPr>
            <p:ph type="body" sz="half" idx="1" hasCustomPrompt="1"/>
          </p:nvPr>
        </p:nvSpPr>
        <p:spPr>
          <a:xfrm>
            <a:off x="1206500" y="4248504"/>
            <a:ext cx="9779000" cy="8256630"/>
          </a:xfrm>
          <a:prstGeom prst="rect">
            <a:avLst/>
          </a:prstGeom>
        </p:spPr>
        <p:txBody>
          <a:bodyPr/>
          <a:lstStyle/>
          <a:p>
            <a:r>
              <a:t>Testo elenco puntato diapositiva</a:t>
            </a:r>
          </a:p>
          <a:p>
            <a:pPr lvl="1"/>
            <a:endParaRPr/>
          </a:p>
          <a:p>
            <a:pPr lvl="2"/>
            <a:endParaRPr/>
          </a:p>
          <a:p>
            <a:pPr lvl="3"/>
            <a:endParaRPr/>
          </a:p>
          <a:p>
            <a:pPr lvl="4"/>
            <a:endParaRPr/>
          </a:p>
        </p:txBody>
      </p:sp>
      <p:sp>
        <p:nvSpPr>
          <p:cNvPr id="62" name="Pappardelle con burro al prezzemolo, nocciole tostate e scaglie di parmigiano"/>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1206500" y="1079500"/>
            <a:ext cx="21971000" cy="1434949"/>
          </a:xfrm>
          <a:prstGeom prst="rect">
            <a:avLst/>
          </a:prstGeom>
        </p:spPr>
        <p:txBody>
          <a:bodyPr/>
          <a:lstStyle/>
          <a:p>
            <a:r>
              <a:t>Titolo</a:t>
            </a:r>
          </a:p>
        </p:txBody>
      </p:sp>
      <p:sp>
        <p:nvSpPr>
          <p:cNvPr id="80" name="Sottotitolo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graphicFrame>
        <p:nvGraphicFramePr>
          <p:cNvPr id="81" name="Tabella 1"/>
          <p:cNvGraphicFramePr/>
          <p:nvPr/>
        </p:nvGraphicFramePr>
        <p:xfrm>
          <a:off x="-508000" y="-1270000"/>
          <a:ext cx="25400000" cy="15240000"/>
        </p:xfrm>
        <a:graphic>
          <a:graphicData uri="http://schemas.openxmlformats.org/drawingml/2006/table">
            <a:tbl>
              <a:tblPr>
                <a:tableStyleId>{4C3C2611-4C71-4FC5-86AE-919BDF0F9419}</a:tableStyleId>
              </a:tblPr>
              <a:tblGrid>
                <a:gridCol w="1270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270000">
                  <a:extLst>
                    <a:ext uri="{9D8B030D-6E8A-4147-A177-3AD203B41FA5}">
                      <a16:colId xmlns:a16="http://schemas.microsoft.com/office/drawing/2014/main" val="20004"/>
                    </a:ext>
                  </a:extLst>
                </a:gridCol>
                <a:gridCol w="1270000">
                  <a:extLst>
                    <a:ext uri="{9D8B030D-6E8A-4147-A177-3AD203B41FA5}">
                      <a16:colId xmlns:a16="http://schemas.microsoft.com/office/drawing/2014/main" val="20005"/>
                    </a:ext>
                  </a:extLst>
                </a:gridCol>
                <a:gridCol w="1270000">
                  <a:extLst>
                    <a:ext uri="{9D8B030D-6E8A-4147-A177-3AD203B41FA5}">
                      <a16:colId xmlns:a16="http://schemas.microsoft.com/office/drawing/2014/main" val="20006"/>
                    </a:ext>
                  </a:extLst>
                </a:gridCol>
                <a:gridCol w="1270000">
                  <a:extLst>
                    <a:ext uri="{9D8B030D-6E8A-4147-A177-3AD203B41FA5}">
                      <a16:colId xmlns:a16="http://schemas.microsoft.com/office/drawing/2014/main" val="20007"/>
                    </a:ext>
                  </a:extLst>
                </a:gridCol>
                <a:gridCol w="1270000">
                  <a:extLst>
                    <a:ext uri="{9D8B030D-6E8A-4147-A177-3AD203B41FA5}">
                      <a16:colId xmlns:a16="http://schemas.microsoft.com/office/drawing/2014/main" val="20008"/>
                    </a:ext>
                  </a:extLst>
                </a:gridCol>
                <a:gridCol w="1270000">
                  <a:extLst>
                    <a:ext uri="{9D8B030D-6E8A-4147-A177-3AD203B41FA5}">
                      <a16:colId xmlns:a16="http://schemas.microsoft.com/office/drawing/2014/main" val="20009"/>
                    </a:ext>
                  </a:extLst>
                </a:gridCol>
                <a:gridCol w="1270000">
                  <a:extLst>
                    <a:ext uri="{9D8B030D-6E8A-4147-A177-3AD203B41FA5}">
                      <a16:colId xmlns:a16="http://schemas.microsoft.com/office/drawing/2014/main" val="20010"/>
                    </a:ext>
                  </a:extLst>
                </a:gridCol>
                <a:gridCol w="1270000">
                  <a:extLst>
                    <a:ext uri="{9D8B030D-6E8A-4147-A177-3AD203B41FA5}">
                      <a16:colId xmlns:a16="http://schemas.microsoft.com/office/drawing/2014/main" val="20011"/>
                    </a:ext>
                  </a:extLst>
                </a:gridCol>
                <a:gridCol w="1270000">
                  <a:extLst>
                    <a:ext uri="{9D8B030D-6E8A-4147-A177-3AD203B41FA5}">
                      <a16:colId xmlns:a16="http://schemas.microsoft.com/office/drawing/2014/main" val="20012"/>
                    </a:ext>
                  </a:extLst>
                </a:gridCol>
                <a:gridCol w="1270000">
                  <a:extLst>
                    <a:ext uri="{9D8B030D-6E8A-4147-A177-3AD203B41FA5}">
                      <a16:colId xmlns:a16="http://schemas.microsoft.com/office/drawing/2014/main" val="20013"/>
                    </a:ext>
                  </a:extLst>
                </a:gridCol>
                <a:gridCol w="1270000">
                  <a:extLst>
                    <a:ext uri="{9D8B030D-6E8A-4147-A177-3AD203B41FA5}">
                      <a16:colId xmlns:a16="http://schemas.microsoft.com/office/drawing/2014/main" val="20014"/>
                    </a:ext>
                  </a:extLst>
                </a:gridCol>
                <a:gridCol w="1270000">
                  <a:extLst>
                    <a:ext uri="{9D8B030D-6E8A-4147-A177-3AD203B41FA5}">
                      <a16:colId xmlns:a16="http://schemas.microsoft.com/office/drawing/2014/main" val="20015"/>
                    </a:ext>
                  </a:extLst>
                </a:gridCol>
                <a:gridCol w="1270000">
                  <a:extLst>
                    <a:ext uri="{9D8B030D-6E8A-4147-A177-3AD203B41FA5}">
                      <a16:colId xmlns:a16="http://schemas.microsoft.com/office/drawing/2014/main" val="20016"/>
                    </a:ext>
                  </a:extLst>
                </a:gridCol>
                <a:gridCol w="1270000">
                  <a:extLst>
                    <a:ext uri="{9D8B030D-6E8A-4147-A177-3AD203B41FA5}">
                      <a16:colId xmlns:a16="http://schemas.microsoft.com/office/drawing/2014/main" val="20017"/>
                    </a:ext>
                  </a:extLst>
                </a:gridCol>
                <a:gridCol w="1270000">
                  <a:extLst>
                    <a:ext uri="{9D8B030D-6E8A-4147-A177-3AD203B41FA5}">
                      <a16:colId xmlns:a16="http://schemas.microsoft.com/office/drawing/2014/main" val="20018"/>
                    </a:ext>
                  </a:extLst>
                </a:gridCol>
                <a:gridCol w="1270000">
                  <a:extLst>
                    <a:ext uri="{9D8B030D-6E8A-4147-A177-3AD203B41FA5}">
                      <a16:colId xmlns:a16="http://schemas.microsoft.com/office/drawing/2014/main" val="20019"/>
                    </a:ext>
                  </a:extLst>
                </a:gridCol>
              </a:tblGrid>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miter lim="400000"/>
                    </a:lnT>
                    <a:lnB w="12700">
                      <a:solidFill>
                        <a:srgbClr val="D5D5D5"/>
                      </a:solidFill>
                      <a:miter lim="400000"/>
                    </a:lnB>
                  </a:tcPr>
                </a:tc>
                <a:extLst>
                  <a:ext uri="{0D108BD9-81ED-4DB2-BD59-A6C34878D82A}">
                    <a16:rowId xmlns:a16="http://schemas.microsoft.com/office/drawing/2014/main" val="10000"/>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1"/>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2"/>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3"/>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4"/>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5"/>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6"/>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7"/>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8"/>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09"/>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solidFill>
                        <a:srgbClr val="D5D5D5"/>
                      </a:solidFill>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solidFill>
                        <a:srgbClr val="D5D5D5"/>
                      </a:solidFill>
                      <a:miter lim="400000"/>
                    </a:lnB>
                  </a:tcPr>
                </a:tc>
                <a:extLst>
                  <a:ext uri="{0D108BD9-81ED-4DB2-BD59-A6C34878D82A}">
                    <a16:rowId xmlns:a16="http://schemas.microsoft.com/office/drawing/2014/main" val="10010"/>
                  </a:ext>
                </a:extLst>
              </a:tr>
              <a:tr h="1270000">
                <a:tc>
                  <a:txBody>
                    <a:bodyPr/>
                    <a:lstStyle/>
                    <a:p>
                      <a:pPr defTabSz="914400">
                        <a:defRPr sz="3200">
                          <a:solidFill>
                            <a:srgbClr val="DADADA"/>
                          </a:solidFill>
                        </a:defRPr>
                      </a:pPr>
                      <a:endParaRPr/>
                    </a:p>
                  </a:txBody>
                  <a:tcPr marL="50800" marR="50800" marT="50800" marB="50800" anchor="ctr" horzOverflow="overflow">
                    <a:lnL w="12700">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solidFill>
                        <a:srgbClr val="D5D5D5"/>
                      </a:solidFill>
                      <a:miter lim="400000"/>
                    </a:lnR>
                    <a:lnT w="12700">
                      <a:solidFill>
                        <a:srgbClr val="D5D5D5"/>
                      </a:solidFill>
                      <a:miter lim="400000"/>
                    </a:lnT>
                    <a:lnB w="12700">
                      <a:miter lim="400000"/>
                    </a:lnB>
                  </a:tcPr>
                </a:tc>
                <a:tc>
                  <a:txBody>
                    <a:bodyPr/>
                    <a:lstStyle/>
                    <a:p>
                      <a:pPr defTabSz="914400">
                        <a:defRPr sz="3200">
                          <a:solidFill>
                            <a:srgbClr val="DADADA"/>
                          </a:solidFill>
                        </a:defRPr>
                      </a:pPr>
                      <a:endParaRPr/>
                    </a:p>
                  </a:txBody>
                  <a:tcPr marL="50800" marR="50800" marT="50800" marB="50800" anchor="ctr" horzOverflow="overflow">
                    <a:lnL w="12700">
                      <a:solidFill>
                        <a:srgbClr val="D5D5D5"/>
                      </a:solidFill>
                      <a:miter lim="400000"/>
                    </a:lnL>
                    <a:lnR w="12700">
                      <a:miter lim="400000"/>
                    </a:lnR>
                    <a:lnT w="12700">
                      <a:solidFill>
                        <a:srgbClr val="D5D5D5"/>
                      </a:solidFill>
                      <a:miter lim="400000"/>
                    </a:lnT>
                    <a:lnB w="12700">
                      <a:miter lim="400000"/>
                    </a:lnB>
                  </a:tcPr>
                </a:tc>
                <a:extLst>
                  <a:ext uri="{0D108BD9-81ED-4DB2-BD59-A6C34878D82A}">
                    <a16:rowId xmlns:a16="http://schemas.microsoft.com/office/drawing/2014/main" val="10011"/>
                  </a:ext>
                </a:extLst>
              </a:tr>
            </a:tbl>
          </a:graphicData>
        </a:graphic>
      </p:graphicFrame>
      <p:sp>
        <p:nvSpPr>
          <p:cNvPr id="8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9" name="Titolo programma"/>
          <p:cNvSpPr txBox="1">
            <a:spLocks noGrp="1"/>
          </p:cNvSpPr>
          <p:nvPr>
            <p:ph type="title" hasCustomPrompt="1"/>
          </p:nvPr>
        </p:nvSpPr>
        <p:spPr>
          <a:xfrm>
            <a:off x="1206500" y="1079500"/>
            <a:ext cx="21971000" cy="1435100"/>
          </a:xfrm>
          <a:prstGeom prst="rect">
            <a:avLst/>
          </a:prstGeom>
        </p:spPr>
        <p:txBody>
          <a:bodyPr/>
          <a:lstStyle/>
          <a:p>
            <a:r>
              <a:t>Titolo programma</a:t>
            </a:r>
          </a:p>
        </p:txBody>
      </p:sp>
      <p:sp>
        <p:nvSpPr>
          <p:cNvPr id="90" name="Sottotitolo programm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programma</a:t>
            </a:r>
          </a:p>
        </p:txBody>
      </p:sp>
      <p:sp>
        <p:nvSpPr>
          <p:cNvPr id="91" name="Corpo livello uno…"/>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Argomenti del programma</a:t>
            </a:r>
          </a:p>
          <a:p>
            <a:pPr lvl="1"/>
            <a:endParaRPr/>
          </a:p>
          <a:p>
            <a:pPr lvl="2"/>
            <a:endParaRPr/>
          </a:p>
          <a:p>
            <a:pPr lvl="3"/>
            <a:endParaRPr/>
          </a:p>
          <a:p>
            <a:pPr lvl="4"/>
            <a:endParaRPr/>
          </a:p>
        </p:txBody>
      </p:sp>
      <p:sp>
        <p:nvSpPr>
          <p:cNvPr id="9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Titolo</a:t>
            </a:r>
          </a:p>
        </p:txBody>
      </p:sp>
      <p:sp>
        <p:nvSpPr>
          <p:cNvPr id="3" name="Corpo livello uno…"/>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Testo elenco puntato diapositiva</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2A3"/>
        </a:solidFill>
        <a:effectLst/>
      </p:bgPr>
    </p:bg>
    <p:spTree>
      <p:nvGrpSpPr>
        <p:cNvPr id="1" name=""/>
        <p:cNvGrpSpPr/>
        <p:nvPr/>
      </p:nvGrpSpPr>
      <p:grpSpPr>
        <a:xfrm>
          <a:off x="0" y="0"/>
          <a:ext cx="0" cy="0"/>
          <a:chOff x="0" y="0"/>
          <a:chExt cx="0" cy="0"/>
        </a:xfrm>
      </p:grpSpPr>
      <p:pic>
        <p:nvPicPr>
          <p:cNvPr id="160" name="IT Cofinanziato dall'Unione europea_WHITE.png" descr="IT Cofinanziato dall'Unione europea_WHITE.png"/>
          <p:cNvPicPr>
            <a:picLocks noChangeAspect="1"/>
          </p:cNvPicPr>
          <p:nvPr/>
        </p:nvPicPr>
        <p:blipFill>
          <a:blip r:embed="rId2"/>
          <a:stretch>
            <a:fillRect/>
          </a:stretch>
        </p:blipFill>
        <p:spPr>
          <a:xfrm>
            <a:off x="19467924" y="913419"/>
            <a:ext cx="3814960" cy="799651"/>
          </a:xfrm>
          <a:prstGeom prst="rect">
            <a:avLst/>
          </a:prstGeom>
          <a:ln w="12700">
            <a:miter lim="400000"/>
          </a:ln>
        </p:spPr>
      </p:pic>
      <p:pic>
        <p:nvPicPr>
          <p:cNvPr id="161" name="Logo-EP0-white.png" descr="Logo-EP0-white.png"/>
          <p:cNvPicPr>
            <a:picLocks noChangeAspect="1"/>
          </p:cNvPicPr>
          <p:nvPr/>
        </p:nvPicPr>
        <p:blipFill>
          <a:blip r:embed="rId3"/>
          <a:stretch>
            <a:fillRect/>
          </a:stretch>
        </p:blipFill>
        <p:spPr>
          <a:xfrm>
            <a:off x="1070470" y="545619"/>
            <a:ext cx="2652204" cy="1875212"/>
          </a:xfrm>
          <a:prstGeom prst="rect">
            <a:avLst/>
          </a:prstGeom>
          <a:ln w="12700">
            <a:miter lim="400000"/>
          </a:ln>
        </p:spPr>
      </p:pic>
      <p:pic>
        <p:nvPicPr>
          <p:cNvPr id="162" name="Risorsa 9@300x.png" descr="Risorsa 9@300x.png"/>
          <p:cNvPicPr>
            <a:picLocks noChangeAspect="1"/>
          </p:cNvPicPr>
          <p:nvPr/>
        </p:nvPicPr>
        <p:blipFill>
          <a:blip r:embed="rId4"/>
          <a:stretch>
            <a:fillRect/>
          </a:stretch>
        </p:blipFill>
        <p:spPr>
          <a:xfrm rot="19625030">
            <a:off x="13210621" y="2054291"/>
            <a:ext cx="2095501" cy="3403601"/>
          </a:xfrm>
          <a:prstGeom prst="rect">
            <a:avLst/>
          </a:prstGeom>
          <a:ln w="12700">
            <a:miter lim="400000"/>
          </a:ln>
        </p:spPr>
      </p:pic>
      <p:sp>
        <p:nvSpPr>
          <p:cNvPr id="170" name="Linea di collegamento"/>
          <p:cNvSpPr/>
          <p:nvPr/>
        </p:nvSpPr>
        <p:spPr>
          <a:xfrm>
            <a:off x="6983894" y="5471329"/>
            <a:ext cx="9230763" cy="9141819"/>
          </a:xfrm>
          <a:custGeom>
            <a:avLst/>
            <a:gdLst/>
            <a:ahLst/>
            <a:cxnLst>
              <a:cxn ang="0">
                <a:pos x="wd2" y="hd2"/>
              </a:cxn>
              <a:cxn ang="5400000">
                <a:pos x="wd2" y="hd2"/>
              </a:cxn>
              <a:cxn ang="10800000">
                <a:pos x="wd2" y="hd2"/>
              </a:cxn>
              <a:cxn ang="16200000">
                <a:pos x="wd2" y="hd2"/>
              </a:cxn>
            </a:cxnLst>
            <a:rect l="0" t="0" r="r" b="b"/>
            <a:pathLst>
              <a:path w="18484" h="21600" extrusionOk="0">
                <a:moveTo>
                  <a:pt x="0" y="21600"/>
                </a:moveTo>
                <a:cubicBezTo>
                  <a:pt x="15982" y="16468"/>
                  <a:pt x="21600" y="9268"/>
                  <a:pt x="16854" y="0"/>
                </a:cubicBezTo>
              </a:path>
            </a:pathLst>
          </a:custGeom>
          <a:ln w="152400">
            <a:solidFill>
              <a:srgbClr val="FFFFFF"/>
            </a:solidFill>
            <a:custDash>
              <a:ds d="200000" sp="200000"/>
            </a:custDash>
            <a:miter lim="400000"/>
          </a:ln>
        </p:spPr>
        <p:txBody>
          <a:bodyPr/>
          <a:lstStyle/>
          <a:p>
            <a:endParaRPr/>
          </a:p>
        </p:txBody>
      </p:sp>
      <p:grpSp>
        <p:nvGrpSpPr>
          <p:cNvPr id="166" name="Raggruppa"/>
          <p:cNvGrpSpPr/>
          <p:nvPr/>
        </p:nvGrpSpPr>
        <p:grpSpPr>
          <a:xfrm>
            <a:off x="1596558" y="12135091"/>
            <a:ext cx="1600028" cy="993049"/>
            <a:chOff x="0" y="0"/>
            <a:chExt cx="1600026" cy="993047"/>
          </a:xfrm>
        </p:grpSpPr>
        <p:sp>
          <p:nvSpPr>
            <p:cNvPr id="164" name="Cerchio"/>
            <p:cNvSpPr/>
            <p:nvPr/>
          </p:nvSpPr>
          <p:spPr>
            <a:xfrm>
              <a:off x="485927" y="553"/>
              <a:ext cx="628173" cy="628172"/>
            </a:xfrm>
            <a:prstGeom prst="ellipse">
              <a:avLst/>
            </a:prstGeom>
            <a:noFill/>
            <a:ln w="25400" cap="flat">
              <a:solidFill>
                <a:srgbClr val="FFFFFF"/>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65" name="Risorsa 1@300x.png" descr="Risorsa 1@300x.png"/>
            <p:cNvPicPr>
              <a:picLocks noChangeAspect="1"/>
            </p:cNvPicPr>
            <p:nvPr/>
          </p:nvPicPr>
          <p:blipFill>
            <a:blip r:embed="rId5"/>
            <a:stretch>
              <a:fillRect/>
            </a:stretch>
          </p:blipFill>
          <p:spPr>
            <a:xfrm>
              <a:off x="0" y="0"/>
              <a:ext cx="1600027" cy="993048"/>
            </a:xfrm>
            <a:prstGeom prst="rect">
              <a:avLst/>
            </a:prstGeom>
            <a:ln w="12700" cap="flat">
              <a:noFill/>
              <a:miter lim="400000"/>
            </a:ln>
            <a:effectLst/>
          </p:spPr>
        </p:pic>
      </p:grpSp>
      <p:sp>
        <p:nvSpPr>
          <p:cNvPr id="167" name="Missione Energia"/>
          <p:cNvSpPr txBox="1"/>
          <p:nvPr/>
        </p:nvSpPr>
        <p:spPr>
          <a:xfrm>
            <a:off x="1563508" y="5547050"/>
            <a:ext cx="11349762" cy="1968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10800">
                <a:solidFill>
                  <a:srgbClr val="FFFFFF"/>
                </a:solidFill>
                <a:latin typeface="Manrope Bold"/>
                <a:ea typeface="Manrope Bold"/>
                <a:cs typeface="Manrope Bold"/>
                <a:sym typeface="Manrope Bold"/>
              </a:defRPr>
            </a:lvl1pPr>
          </a:lstStyle>
          <a:p>
            <a:r>
              <a:t>Missione Energia</a:t>
            </a:r>
          </a:p>
        </p:txBody>
      </p:sp>
      <p:sp>
        <p:nvSpPr>
          <p:cNvPr id="168" name="Giochi ed esercizi per le Scuole Primarie"/>
          <p:cNvSpPr txBox="1"/>
          <p:nvPr/>
        </p:nvSpPr>
        <p:spPr>
          <a:xfrm>
            <a:off x="1605198" y="7309413"/>
            <a:ext cx="7445350" cy="630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80000"/>
              </a:lnSpc>
              <a:defRPr sz="3200">
                <a:solidFill>
                  <a:srgbClr val="FFFFFF"/>
                </a:solidFill>
                <a:latin typeface="Graphik Light"/>
                <a:ea typeface="Graphik Light"/>
                <a:cs typeface="Graphik Light"/>
                <a:sym typeface="Graphik Light"/>
              </a:defRPr>
            </a:pPr>
            <a:r>
              <a:t>Giochi ed esercizi per le </a:t>
            </a:r>
            <a:r>
              <a:rPr>
                <a:solidFill>
                  <a:srgbClr val="F5E33E"/>
                </a:solidFill>
              </a:rPr>
              <a:t>Scuole Primarie</a:t>
            </a:r>
          </a:p>
        </p:txBody>
      </p:sp>
      <p:pic>
        <p:nvPicPr>
          <p:cNvPr id="169" name="Risorsa 4@300x.png" descr="Risorsa 4@300x.png"/>
          <p:cNvPicPr>
            <a:picLocks noChangeAspect="1"/>
          </p:cNvPicPr>
          <p:nvPr/>
        </p:nvPicPr>
        <p:blipFill>
          <a:blip r:embed="rId6"/>
          <a:stretch>
            <a:fillRect/>
          </a:stretch>
        </p:blipFill>
        <p:spPr>
          <a:xfrm rot="18900000">
            <a:off x="17984221" y="7633356"/>
            <a:ext cx="7398002" cy="7058433"/>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Linea di collegamento"/>
          <p:cNvSpPr/>
          <p:nvPr/>
        </p:nvSpPr>
        <p:spPr>
          <a:xfrm>
            <a:off x="-2860390" y="3993268"/>
            <a:ext cx="31529834" cy="6637598"/>
          </a:xfrm>
          <a:custGeom>
            <a:avLst/>
            <a:gdLst/>
            <a:ahLst/>
            <a:cxnLst>
              <a:cxn ang="0">
                <a:pos x="wd2" y="hd2"/>
              </a:cxn>
              <a:cxn ang="5400000">
                <a:pos x="wd2" y="hd2"/>
              </a:cxn>
              <a:cxn ang="10800000">
                <a:pos x="wd2" y="hd2"/>
              </a:cxn>
              <a:cxn ang="16200000">
                <a:pos x="wd2" y="hd2"/>
              </a:cxn>
            </a:cxnLst>
            <a:rect l="0" t="0" r="r" b="b"/>
            <a:pathLst>
              <a:path w="21600" h="17536" extrusionOk="0">
                <a:moveTo>
                  <a:pt x="21600" y="0"/>
                </a:moveTo>
                <a:cubicBezTo>
                  <a:pt x="14002" y="16927"/>
                  <a:pt x="6802" y="21600"/>
                  <a:pt x="0" y="14018"/>
                </a:cubicBezTo>
              </a:path>
            </a:pathLst>
          </a:custGeom>
          <a:ln w="152400">
            <a:solidFill>
              <a:srgbClr val="0092A3"/>
            </a:solidFill>
            <a:custDash>
              <a:ds d="200000" sp="200000"/>
            </a:custDash>
            <a:miter lim="400000"/>
          </a:ln>
        </p:spPr>
        <p:txBody>
          <a:bodyPr/>
          <a:lstStyle/>
          <a:p>
            <a:endParaRPr/>
          </a:p>
        </p:txBody>
      </p:sp>
      <p:sp>
        <p:nvSpPr>
          <p:cNvPr id="264" name="Linea"/>
          <p:cNvSpPr/>
          <p:nvPr/>
        </p:nvSpPr>
        <p:spPr>
          <a:xfrm>
            <a:off x="16578056" y="15824200"/>
            <a:ext cx="6668745" cy="0"/>
          </a:xfrm>
          <a:prstGeom prst="line">
            <a:avLst/>
          </a:prstGeom>
          <a:ln w="50800">
            <a:solidFill>
              <a:srgbClr val="000000"/>
            </a:solidFill>
            <a:miter lim="400000"/>
          </a:ln>
        </p:spPr>
        <p:txBody>
          <a:bodyPr lIns="50800" tIns="50800" rIns="50800" bIns="50800" anchor="ctr"/>
          <a:lstStyle/>
          <a:p>
            <a:endParaRPr/>
          </a:p>
        </p:txBody>
      </p:sp>
      <p:sp>
        <p:nvSpPr>
          <p:cNvPr id="265"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266" name="Ogni partecipante avrà comunque il suo bottino (ad esempio: matita piantabile, torcia ricaricabile, cioccolatini)!"/>
          <p:cNvSpPr txBox="1"/>
          <p:nvPr/>
        </p:nvSpPr>
        <p:spPr>
          <a:xfrm>
            <a:off x="1890777" y="22816821"/>
            <a:ext cx="21334834"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solidFill>
                  <a:srgbClr val="000000"/>
                </a:solidFill>
                <a:latin typeface="Manrope Medium"/>
                <a:ea typeface="Manrope Medium"/>
                <a:cs typeface="Manrope Medium"/>
                <a:sym typeface="Manrope Medium"/>
              </a:defRPr>
            </a:lvl1pPr>
          </a:lstStyle>
          <a:p>
            <a:r>
              <a:t>Ogni partecipante avrà comunque il suo bottino (ad esempio: matita piantabile, torcia ricaricabile, cioccolatini)!</a:t>
            </a:r>
          </a:p>
        </p:txBody>
      </p:sp>
      <p:sp>
        <p:nvSpPr>
          <p:cNvPr id="267" name="Rettangolo arrotondato"/>
          <p:cNvSpPr/>
          <p:nvPr/>
        </p:nvSpPr>
        <p:spPr>
          <a:xfrm>
            <a:off x="1547699" y="984646"/>
            <a:ext cx="6668746" cy="5233790"/>
          </a:xfrm>
          <a:prstGeom prst="roundRect">
            <a:avLst>
              <a:gd name="adj" fmla="val 1726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68" name="Obiettivo del gioco"/>
          <p:cNvSpPr txBox="1"/>
          <p:nvPr/>
        </p:nvSpPr>
        <p:spPr>
          <a:xfrm>
            <a:off x="2206766" y="1435496"/>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Obiettivo del gioco</a:t>
            </a:r>
          </a:p>
        </p:txBody>
      </p:sp>
      <p:sp>
        <p:nvSpPr>
          <p:cNvPr id="269" name="Rettangolo arrotondato"/>
          <p:cNvSpPr/>
          <p:nvPr/>
        </p:nvSpPr>
        <p:spPr>
          <a:xfrm>
            <a:off x="8857628" y="984646"/>
            <a:ext cx="6668745" cy="5233790"/>
          </a:xfrm>
          <a:prstGeom prst="roundRect">
            <a:avLst>
              <a:gd name="adj" fmla="val 1726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0" name="Materiali"/>
          <p:cNvSpPr txBox="1"/>
          <p:nvPr/>
        </p:nvSpPr>
        <p:spPr>
          <a:xfrm>
            <a:off x="9516694" y="1435496"/>
            <a:ext cx="5350611"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Materiali</a:t>
            </a:r>
          </a:p>
        </p:txBody>
      </p:sp>
      <p:sp>
        <p:nvSpPr>
          <p:cNvPr id="271" name="Rettangolo arrotondato"/>
          <p:cNvSpPr/>
          <p:nvPr/>
        </p:nvSpPr>
        <p:spPr>
          <a:xfrm>
            <a:off x="16167555" y="984646"/>
            <a:ext cx="6668745" cy="10988279"/>
          </a:xfrm>
          <a:prstGeom prst="roundRect">
            <a:avLst>
              <a:gd name="adj" fmla="val 13548"/>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2" name="Scopo educativo"/>
          <p:cNvSpPr txBox="1"/>
          <p:nvPr/>
        </p:nvSpPr>
        <p:spPr>
          <a:xfrm>
            <a:off x="16826622" y="1435496"/>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Scopo educativo</a:t>
            </a:r>
          </a:p>
        </p:txBody>
      </p:sp>
      <p:sp>
        <p:nvSpPr>
          <p:cNvPr id="273" name="Rettangolo arrotondato"/>
          <p:cNvSpPr/>
          <p:nvPr/>
        </p:nvSpPr>
        <p:spPr>
          <a:xfrm>
            <a:off x="1547699" y="6800651"/>
            <a:ext cx="13978672" cy="5200254"/>
          </a:xfrm>
          <a:prstGeom prst="roundRect">
            <a:avLst>
              <a:gd name="adj" fmla="val 17374"/>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74" name="Attività"/>
          <p:cNvSpPr txBox="1"/>
          <p:nvPr/>
        </p:nvSpPr>
        <p:spPr>
          <a:xfrm>
            <a:off x="5861729" y="7220148"/>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Attività</a:t>
            </a:r>
          </a:p>
        </p:txBody>
      </p:sp>
      <p:sp>
        <p:nvSpPr>
          <p:cNvPr id="275" name="Le squadre dovranno trasferire l'acqua da un contenitore all'altro utilizzando diversi strumenti, cercando di scegliere quelli più efficienti per non sprecare l'acqua lungo il percorso."/>
          <p:cNvSpPr txBox="1"/>
          <p:nvPr/>
        </p:nvSpPr>
        <p:spPr>
          <a:xfrm>
            <a:off x="2065233" y="2670988"/>
            <a:ext cx="5633678" cy="2029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lvl1pPr>
          </a:lstStyle>
          <a:p>
            <a:r>
              <a:t>Le squadre dovranno trasferire l'acqua da un contenitore all'altro utilizzando diversi strumenti, cercando di scegliere quelli più efficienti per non sprecare l'acqua lungo il percorso.</a:t>
            </a:r>
          </a:p>
        </p:txBody>
      </p:sp>
      <p:sp>
        <p:nvSpPr>
          <p:cNvPr id="276" name="Due secchi per squadra: uno pieno d'acqua e uno vuoto.…"/>
          <p:cNvSpPr txBox="1"/>
          <p:nvPr/>
        </p:nvSpPr>
        <p:spPr>
          <a:xfrm>
            <a:off x="9375161" y="2670988"/>
            <a:ext cx="5633678" cy="31610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Due secchi per squadra: uno pieno d'acqua e uno vuoto.</a:t>
            </a:r>
          </a:p>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endParaRPr/>
          </a:p>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Strumenti a disposizione per trasferire l'acqua: bicchieri bucati, cucchiai, spugne, cannucce, tubi, ecc.</a:t>
            </a:r>
          </a:p>
        </p:txBody>
      </p:sp>
      <p:sp>
        <p:nvSpPr>
          <p:cNvPr id="277" name="Il gioco insegna ai bambini l'importanza di risparmiare acqua e usare metodi efficienti."/>
          <p:cNvSpPr txBox="1"/>
          <p:nvPr/>
        </p:nvSpPr>
        <p:spPr>
          <a:xfrm>
            <a:off x="16685090" y="2670988"/>
            <a:ext cx="5633677" cy="1652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lvl1pPr>
          </a:lstStyle>
          <a:p>
            <a:r>
              <a:t>Il gioco insegna ai bambini l'importanza di risparmiare acqua e usare metodi efficienti.</a:t>
            </a:r>
          </a:p>
        </p:txBody>
      </p:sp>
      <p:sp>
        <p:nvSpPr>
          <p:cNvPr id="278" name="Le due squadre (in contemporanea, altrimenti la seconda è avvantaggiata) devono trasferire l'acqua da un contenitore iniziale a un contenitore finale usando gli strumenti a loro disposizione e in un tempo definito (dipende in parte dal numero dei compone"/>
          <p:cNvSpPr txBox="1"/>
          <p:nvPr/>
        </p:nvSpPr>
        <p:spPr>
          <a:xfrm>
            <a:off x="2065236" y="8021994"/>
            <a:ext cx="12943603" cy="3915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20">
                <a:solidFill>
                  <a:srgbClr val="FFFFFF"/>
                </a:solidFill>
                <a:latin typeface="Manrope Medium"/>
                <a:ea typeface="Manrope Medium"/>
                <a:cs typeface="Manrope Medium"/>
                <a:sym typeface="Manrope Medium"/>
              </a:defRPr>
            </a:pPr>
            <a:r>
              <a:t>Le due squadre (in contemporanea, altrimenti la seconda è avvantaggiata) devono trasferire l'acqua da un contenitore iniziale a un contenitore finale usando gli strumenti a loro disposizione e in un tempo definito (dipende in parte dal numero dei componenti e dal percorso). L’obiettivo è trasferire la maggior quantità d’acqua possibile senza sprecarla e scegliere quindi gli strumenti più efficienti.</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20">
                <a:solidFill>
                  <a:srgbClr val="FFFFFF"/>
                </a:solidFill>
                <a:latin typeface="Manrope Medium"/>
                <a:ea typeface="Manrope Medium"/>
                <a:cs typeface="Manrope Medium"/>
                <a:sym typeface="Manrope Medium"/>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20">
                <a:solidFill>
                  <a:srgbClr val="FFFFFF"/>
                </a:solidFill>
                <a:latin typeface="Manrope Medium"/>
                <a:ea typeface="Manrope Medium"/>
                <a:cs typeface="Manrope Medium"/>
                <a:sym typeface="Manrope Medium"/>
              </a:defRPr>
            </a:pPr>
            <a:r>
              <a:t>Le squadre hanno un tempo limitato (es. 2 minuti) per trasferire quanta più acqua possibile da un contenitore all’altro. Ogni squadra può provare vari strumenti, ma potrebbe perdere tempo se sceglie uno strumento inefficiente (come un bicchiere bucato). La squadra che trasferisce più acqua senza sprecarne vince la sfida e riceve n. pezzi del puzzle per proseguire nella conquista del tesoro.</a:t>
            </a:r>
          </a:p>
        </p:txBody>
      </p:sp>
      <p:sp>
        <p:nvSpPr>
          <p:cNvPr id="279"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280" name="10"/>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10</a:t>
            </a:r>
          </a:p>
        </p:txBody>
      </p:sp>
      <p:pic>
        <p:nvPicPr>
          <p:cNvPr id="281" name="Risorsa 1@300x.png" descr="Risorsa 1@300x.png"/>
          <p:cNvPicPr>
            <a:picLocks noChangeAspect="1"/>
          </p:cNvPicPr>
          <p:nvPr/>
        </p:nvPicPr>
        <p:blipFill>
          <a:blip r:embed="rId2"/>
          <a:stretch>
            <a:fillRect/>
          </a:stretch>
        </p:blipFill>
        <p:spPr>
          <a:xfrm>
            <a:off x="16826622" y="1565681"/>
            <a:ext cx="485832" cy="46353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2A3"/>
        </a:solidFill>
        <a:effectLst/>
      </p:bgPr>
    </p:bg>
    <p:spTree>
      <p:nvGrpSpPr>
        <p:cNvPr id="1" name=""/>
        <p:cNvGrpSpPr/>
        <p:nvPr/>
      </p:nvGrpSpPr>
      <p:grpSpPr>
        <a:xfrm>
          <a:off x="0" y="0"/>
          <a:ext cx="0" cy="0"/>
          <a:chOff x="0" y="0"/>
          <a:chExt cx="0" cy="0"/>
        </a:xfrm>
      </p:grpSpPr>
      <p:pic>
        <p:nvPicPr>
          <p:cNvPr id="284" name="Risorsa 1@300x.png" descr="Risorsa 1@300x.png"/>
          <p:cNvPicPr>
            <a:picLocks noChangeAspect="1"/>
          </p:cNvPicPr>
          <p:nvPr/>
        </p:nvPicPr>
        <p:blipFill>
          <a:blip r:embed="rId2"/>
          <a:stretch>
            <a:fillRect/>
          </a:stretch>
        </p:blipFill>
        <p:spPr>
          <a:xfrm>
            <a:off x="1604016" y="4439958"/>
            <a:ext cx="962443" cy="918267"/>
          </a:xfrm>
          <a:prstGeom prst="rect">
            <a:avLst/>
          </a:prstGeom>
          <a:ln w="12700">
            <a:miter lim="400000"/>
          </a:ln>
        </p:spPr>
      </p:pic>
      <p:sp>
        <p:nvSpPr>
          <p:cNvPr id="285" name="Quiz sull’energia"/>
          <p:cNvSpPr txBox="1"/>
          <p:nvPr/>
        </p:nvSpPr>
        <p:spPr>
          <a:xfrm>
            <a:off x="1437788" y="5878195"/>
            <a:ext cx="6618288" cy="1959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lnSpc>
                <a:spcPct val="90000"/>
              </a:lnSpc>
              <a:defRPr sz="6400" b="1">
                <a:solidFill>
                  <a:srgbClr val="FFFFFF"/>
                </a:solidFill>
                <a:uFill>
                  <a:solidFill>
                    <a:srgbClr val="156082"/>
                  </a:solidFill>
                </a:uFill>
                <a:latin typeface="Aptos"/>
                <a:ea typeface="Aptos"/>
                <a:cs typeface="Aptos"/>
                <a:sym typeface="Aptos"/>
              </a:defRPr>
            </a:lvl1pPr>
          </a:lstStyle>
          <a:p>
            <a:pPr>
              <a:defRPr b="0">
                <a:uFillTx/>
                <a:latin typeface="Manrope Bold"/>
                <a:ea typeface="Manrope Bold"/>
                <a:cs typeface="Manrope Bold"/>
                <a:sym typeface="Manrope Bold"/>
              </a:defRPr>
            </a:pPr>
            <a:r>
              <a:rPr b="1">
                <a:uFill>
                  <a:solidFill>
                    <a:srgbClr val="156082"/>
                  </a:solidFill>
                </a:uFill>
                <a:latin typeface="Aptos"/>
                <a:ea typeface="Aptos"/>
                <a:cs typeface="Aptos"/>
                <a:sym typeface="Aptos"/>
              </a:rPr>
              <a:t>Quiz sull’energia</a:t>
            </a:r>
          </a:p>
        </p:txBody>
      </p:sp>
      <p:sp>
        <p:nvSpPr>
          <p:cNvPr id="286" name="Terzo gioco"/>
          <p:cNvSpPr txBox="1"/>
          <p:nvPr/>
        </p:nvSpPr>
        <p:spPr>
          <a:xfrm>
            <a:off x="1478889" y="1030737"/>
            <a:ext cx="3486608" cy="1949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4800">
                <a:solidFill>
                  <a:srgbClr val="FFFFFF"/>
                </a:solidFill>
                <a:latin typeface="Manrope Bold"/>
                <a:ea typeface="Manrope Bold"/>
                <a:cs typeface="Manrope Bold"/>
                <a:sym typeface="Manrope Bold"/>
              </a:defRPr>
            </a:lvl1pPr>
          </a:lstStyle>
          <a:p>
            <a:r>
              <a:t>Terzo gioco</a:t>
            </a:r>
          </a:p>
        </p:txBody>
      </p:sp>
      <p:sp>
        <p:nvSpPr>
          <p:cNvPr id="287" name="Linea"/>
          <p:cNvSpPr/>
          <p:nvPr/>
        </p:nvSpPr>
        <p:spPr>
          <a:xfrm>
            <a:off x="1535177" y="5679750"/>
            <a:ext cx="14854637" cy="1"/>
          </a:xfrm>
          <a:prstGeom prst="line">
            <a:avLst/>
          </a:prstGeom>
          <a:ln w="50800">
            <a:solidFill>
              <a:srgbClr val="FFFFFF"/>
            </a:solidFill>
            <a:miter lim="400000"/>
          </a:ln>
        </p:spPr>
        <p:txBody>
          <a:bodyPr lIns="50800" tIns="50800" rIns="50800" bIns="50800" anchor="ctr"/>
          <a:lstStyle/>
          <a:p>
            <a:endParaRPr/>
          </a:p>
        </p:txBody>
      </p:sp>
      <p:sp>
        <p:nvSpPr>
          <p:cNvPr id="289" name="Linea di collegamento"/>
          <p:cNvSpPr/>
          <p:nvPr/>
        </p:nvSpPr>
        <p:spPr>
          <a:xfrm>
            <a:off x="13496987" y="-1294496"/>
            <a:ext cx="6469016" cy="17118906"/>
          </a:xfrm>
          <a:custGeom>
            <a:avLst/>
            <a:gdLst/>
            <a:ahLst/>
            <a:cxnLst>
              <a:cxn ang="0">
                <a:pos x="wd2" y="hd2"/>
              </a:cxn>
              <a:cxn ang="5400000">
                <a:pos x="wd2" y="hd2"/>
              </a:cxn>
              <a:cxn ang="10800000">
                <a:pos x="wd2" y="hd2"/>
              </a:cxn>
              <a:cxn ang="16200000">
                <a:pos x="wd2" y="hd2"/>
              </a:cxn>
            </a:cxnLst>
            <a:rect l="0" t="0" r="r" b="b"/>
            <a:pathLst>
              <a:path w="17218" h="21600" extrusionOk="0">
                <a:moveTo>
                  <a:pt x="12672" y="21600"/>
                </a:moveTo>
                <a:cubicBezTo>
                  <a:pt x="21600" y="11743"/>
                  <a:pt x="17376" y="4543"/>
                  <a:pt x="0" y="0"/>
                </a:cubicBezTo>
              </a:path>
            </a:pathLst>
          </a:custGeom>
          <a:ln w="152400">
            <a:solidFill>
              <a:srgbClr val="FFFFFF"/>
            </a:solidFill>
            <a:custDash>
              <a:ds d="200000" sp="200000"/>
            </a:custDash>
            <a:miter lim="400000"/>
          </a:ln>
        </p:spPr>
        <p:txBody>
          <a:bodyPr/>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Linea di collegamento"/>
          <p:cNvSpPr/>
          <p:nvPr/>
        </p:nvSpPr>
        <p:spPr>
          <a:xfrm>
            <a:off x="-3556796" y="4604781"/>
            <a:ext cx="31529835" cy="5967530"/>
          </a:xfrm>
          <a:custGeom>
            <a:avLst/>
            <a:gdLst/>
            <a:ahLst/>
            <a:cxnLst>
              <a:cxn ang="0">
                <a:pos x="wd2" y="hd2"/>
              </a:cxn>
              <a:cxn ang="5400000">
                <a:pos x="wd2" y="hd2"/>
              </a:cxn>
              <a:cxn ang="10800000">
                <a:pos x="wd2" y="hd2"/>
              </a:cxn>
              <a:cxn ang="16200000">
                <a:pos x="wd2" y="hd2"/>
              </a:cxn>
            </a:cxnLst>
            <a:rect l="0" t="0" r="r" b="b"/>
            <a:pathLst>
              <a:path w="21600" h="18227" extrusionOk="0">
                <a:moveTo>
                  <a:pt x="21600" y="2020"/>
                </a:moveTo>
                <a:cubicBezTo>
                  <a:pt x="12621" y="-3373"/>
                  <a:pt x="5421" y="2029"/>
                  <a:pt x="0" y="18227"/>
                </a:cubicBezTo>
              </a:path>
            </a:pathLst>
          </a:custGeom>
          <a:ln w="152400">
            <a:solidFill>
              <a:srgbClr val="0092A3"/>
            </a:solidFill>
            <a:custDash>
              <a:ds d="200000" sp="200000"/>
            </a:custDash>
            <a:miter lim="400000"/>
          </a:ln>
        </p:spPr>
        <p:txBody>
          <a:bodyPr/>
          <a:lstStyle/>
          <a:p>
            <a:endParaRPr/>
          </a:p>
        </p:txBody>
      </p:sp>
      <p:sp>
        <p:nvSpPr>
          <p:cNvPr id="292" name="Linea"/>
          <p:cNvSpPr/>
          <p:nvPr/>
        </p:nvSpPr>
        <p:spPr>
          <a:xfrm>
            <a:off x="16578056" y="15824200"/>
            <a:ext cx="6668745" cy="0"/>
          </a:xfrm>
          <a:prstGeom prst="line">
            <a:avLst/>
          </a:prstGeom>
          <a:ln w="50800">
            <a:solidFill>
              <a:srgbClr val="000000"/>
            </a:solidFill>
            <a:miter lim="400000"/>
          </a:ln>
        </p:spPr>
        <p:txBody>
          <a:bodyPr lIns="50800" tIns="50800" rIns="50800" bIns="50800" anchor="ctr"/>
          <a:lstStyle/>
          <a:p>
            <a:endParaRPr/>
          </a:p>
        </p:txBody>
      </p:sp>
      <p:sp>
        <p:nvSpPr>
          <p:cNvPr id="293"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294" name="Ogni partecipante avrà comunque il suo bottino (ad esempio: matita piantabile, torcia ricaricabile, cioccolatini)!"/>
          <p:cNvSpPr txBox="1"/>
          <p:nvPr/>
        </p:nvSpPr>
        <p:spPr>
          <a:xfrm>
            <a:off x="1890777" y="22816821"/>
            <a:ext cx="21334834"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solidFill>
                  <a:srgbClr val="000000"/>
                </a:solidFill>
                <a:latin typeface="Manrope Medium"/>
                <a:ea typeface="Manrope Medium"/>
                <a:cs typeface="Manrope Medium"/>
                <a:sym typeface="Manrope Medium"/>
              </a:defRPr>
            </a:lvl1pPr>
          </a:lstStyle>
          <a:p>
            <a:r>
              <a:t>Ogni partecipante avrà comunque il suo bottino (ad esempio: matita piantabile, torcia ricaricabile, cioccolatini)!</a:t>
            </a:r>
          </a:p>
        </p:txBody>
      </p:sp>
      <p:sp>
        <p:nvSpPr>
          <p:cNvPr id="295" name="Rettangolo arrotondato"/>
          <p:cNvSpPr/>
          <p:nvPr/>
        </p:nvSpPr>
        <p:spPr>
          <a:xfrm>
            <a:off x="1547699" y="984646"/>
            <a:ext cx="6668746" cy="5233790"/>
          </a:xfrm>
          <a:prstGeom prst="roundRect">
            <a:avLst>
              <a:gd name="adj" fmla="val 1726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6" name="Obiettivo del gioco"/>
          <p:cNvSpPr txBox="1"/>
          <p:nvPr/>
        </p:nvSpPr>
        <p:spPr>
          <a:xfrm>
            <a:off x="2206766" y="1435496"/>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Obiettivo del gioco</a:t>
            </a:r>
          </a:p>
        </p:txBody>
      </p:sp>
      <p:sp>
        <p:nvSpPr>
          <p:cNvPr id="297" name="Rettangolo arrotondato"/>
          <p:cNvSpPr/>
          <p:nvPr/>
        </p:nvSpPr>
        <p:spPr>
          <a:xfrm>
            <a:off x="8857628" y="984646"/>
            <a:ext cx="6668745" cy="5233790"/>
          </a:xfrm>
          <a:prstGeom prst="roundRect">
            <a:avLst>
              <a:gd name="adj" fmla="val 1726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98" name="Materiali"/>
          <p:cNvSpPr txBox="1"/>
          <p:nvPr/>
        </p:nvSpPr>
        <p:spPr>
          <a:xfrm>
            <a:off x="9516694" y="1435496"/>
            <a:ext cx="5350611"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Materiali</a:t>
            </a:r>
          </a:p>
        </p:txBody>
      </p:sp>
      <p:sp>
        <p:nvSpPr>
          <p:cNvPr id="299" name="Rettangolo arrotondato"/>
          <p:cNvSpPr/>
          <p:nvPr/>
        </p:nvSpPr>
        <p:spPr>
          <a:xfrm>
            <a:off x="16167555" y="984646"/>
            <a:ext cx="6668745" cy="10988279"/>
          </a:xfrm>
          <a:prstGeom prst="roundRect">
            <a:avLst>
              <a:gd name="adj" fmla="val 13548"/>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00" name="Scopo educativo"/>
          <p:cNvSpPr txBox="1"/>
          <p:nvPr/>
        </p:nvSpPr>
        <p:spPr>
          <a:xfrm>
            <a:off x="16826622" y="1435496"/>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Scopo educativo</a:t>
            </a:r>
          </a:p>
        </p:txBody>
      </p:sp>
      <p:sp>
        <p:nvSpPr>
          <p:cNvPr id="301" name="Rettangolo arrotondato"/>
          <p:cNvSpPr/>
          <p:nvPr/>
        </p:nvSpPr>
        <p:spPr>
          <a:xfrm>
            <a:off x="1547699" y="6800651"/>
            <a:ext cx="13978672" cy="5200254"/>
          </a:xfrm>
          <a:prstGeom prst="roundRect">
            <a:avLst>
              <a:gd name="adj" fmla="val 17374"/>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02" name="Attività"/>
          <p:cNvSpPr txBox="1"/>
          <p:nvPr/>
        </p:nvSpPr>
        <p:spPr>
          <a:xfrm>
            <a:off x="5861729" y="7220148"/>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Attività</a:t>
            </a:r>
          </a:p>
        </p:txBody>
      </p:sp>
      <p:sp>
        <p:nvSpPr>
          <p:cNvPr id="303" name="Rispondere a delle domande per ottenere n. pezzi del puzzle e completare il puzzle finale."/>
          <p:cNvSpPr txBox="1"/>
          <p:nvPr/>
        </p:nvSpPr>
        <p:spPr>
          <a:xfrm>
            <a:off x="2065233" y="2670988"/>
            <a:ext cx="5633678" cy="1275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lvl1pPr>
          </a:lstStyle>
          <a:p>
            <a:r>
              <a:t>Rispondere a delle domande per ottenere n. pezzi del puzzle e completare il puzzle finale.</a:t>
            </a:r>
          </a:p>
        </p:txBody>
      </p:sp>
      <p:sp>
        <p:nvSpPr>
          <p:cNvPr id="304" name="Tabellone per segnare i punti.…"/>
          <p:cNvSpPr txBox="1"/>
          <p:nvPr/>
        </p:nvSpPr>
        <p:spPr>
          <a:xfrm>
            <a:off x="9375161" y="2670988"/>
            <a:ext cx="5633678" cy="1652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Tabellone per segnare i punti.</a:t>
            </a:r>
          </a:p>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endParaRPr/>
          </a:p>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Fogli con le domande.</a:t>
            </a:r>
          </a:p>
        </p:txBody>
      </p:sp>
      <p:sp>
        <p:nvSpPr>
          <p:cNvPr id="305" name="Le domande stimolano la competizione tra le due squadre e le incoraggiano a riflettere su comportamenti sostenibili."/>
          <p:cNvSpPr txBox="1"/>
          <p:nvPr/>
        </p:nvSpPr>
        <p:spPr>
          <a:xfrm>
            <a:off x="16685090" y="2670988"/>
            <a:ext cx="5633677" cy="1652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lvl1pPr>
          </a:lstStyle>
          <a:p>
            <a:r>
              <a:t>Le domande stimolano la competizione tra le due squadre e le incoraggiano a riflettere su comportamenti sostenibili.</a:t>
            </a:r>
          </a:p>
        </p:txBody>
      </p:sp>
      <p:sp>
        <p:nvSpPr>
          <p:cNvPr id="306" name="Le squadre devono rispondere ad alcune domande, suddivise in tre categorie:…"/>
          <p:cNvSpPr txBox="1"/>
          <p:nvPr/>
        </p:nvSpPr>
        <p:spPr>
          <a:xfrm>
            <a:off x="2065236" y="8021994"/>
            <a:ext cx="12943603" cy="3115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a:solidFill>
                  <a:srgbClr val="FFFFFF"/>
                </a:solidFill>
                <a:latin typeface="Manrope Medium"/>
                <a:ea typeface="Manrope Medium"/>
                <a:cs typeface="Manrope Medium"/>
                <a:sym typeface="Manrope Medium"/>
              </a:defRPr>
            </a:pPr>
            <a:r>
              <a:t>Le squadre devono rispondere ad alcune domande, suddivise in tre categorie:</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a:solidFill>
                  <a:srgbClr val="FFFFFF"/>
                </a:solidFill>
                <a:latin typeface="Manrope Medium"/>
                <a:ea typeface="Manrope Medium"/>
                <a:cs typeface="Manrope Medium"/>
                <a:sym typeface="Manrope Medium"/>
              </a:defRPr>
            </a:pPr>
            <a:endParaRPr/>
          </a:p>
          <a:p>
            <a:pPr marL="571500" indent="-444500" algn="l" defTabSz="12700">
              <a:lnSpc>
                <a:spcPct val="9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a:solidFill>
                  <a:srgbClr val="FFFFFF"/>
                </a:solidFill>
                <a:latin typeface="Manrope Bold"/>
                <a:ea typeface="Manrope Bold"/>
                <a:cs typeface="Manrope Bold"/>
                <a:sym typeface="Manrope Bold"/>
              </a:defRPr>
            </a:pPr>
            <a:r>
              <a:t>Energia</a:t>
            </a:r>
          </a:p>
          <a:p>
            <a:pPr marL="571500" indent="-444500" algn="l" defTabSz="12700">
              <a:lnSpc>
                <a:spcPct val="9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a:solidFill>
                  <a:srgbClr val="FFFFFF"/>
                </a:solidFill>
                <a:latin typeface="Manrope Bold"/>
                <a:ea typeface="Manrope Bold"/>
                <a:cs typeface="Manrope Bold"/>
                <a:sym typeface="Manrope Bold"/>
              </a:defRPr>
            </a:pPr>
            <a:r>
              <a:t>Risparmio energetico</a:t>
            </a:r>
          </a:p>
          <a:p>
            <a:pPr marL="571500" indent="-444500" algn="l" defTabSz="12700">
              <a:lnSpc>
                <a:spcPct val="9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a:solidFill>
                  <a:srgbClr val="FFFFFF"/>
                </a:solidFill>
                <a:latin typeface="Manrope Bold"/>
                <a:ea typeface="Manrope Bold"/>
                <a:cs typeface="Manrope Bold"/>
                <a:sym typeface="Manrope Bold"/>
              </a:defRPr>
            </a:pPr>
            <a:r>
              <a:t>Buone pratiche quotidiane</a:t>
            </a:r>
            <a:endParaRPr b="1">
              <a:latin typeface="Aptos"/>
              <a:ea typeface="Aptos"/>
              <a:cs typeface="Aptos"/>
              <a:sym typeface="Aptos"/>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a:solidFill>
                  <a:srgbClr val="FFFFFF"/>
                </a:solidFill>
                <a:latin typeface="Manrope Medium"/>
                <a:ea typeface="Manrope Medium"/>
                <a:cs typeface="Manrope Medium"/>
                <a:sym typeface="Manrope Medium"/>
              </a:defRPr>
            </a:pPr>
            <a:endParaRPr b="1">
              <a:latin typeface="Aptos"/>
              <a:ea typeface="Aptos"/>
              <a:cs typeface="Aptos"/>
              <a:sym typeface="Aptos"/>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a:solidFill>
                  <a:srgbClr val="FFFFFF"/>
                </a:solidFill>
                <a:latin typeface="Manrope Medium"/>
                <a:ea typeface="Manrope Medium"/>
                <a:cs typeface="Manrope Medium"/>
                <a:sym typeface="Manrope Medium"/>
              </a:defRPr>
            </a:pPr>
            <a:r>
              <a:t>La squadra con il maggior numero di risposte corrette ottiene n. pezzi del puzzle rispetto alle altre squadre che ne ottengono di meno.</a:t>
            </a:r>
          </a:p>
        </p:txBody>
      </p:sp>
      <p:sp>
        <p:nvSpPr>
          <p:cNvPr id="307"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308" name="12"/>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12</a:t>
            </a:r>
          </a:p>
        </p:txBody>
      </p:sp>
      <p:pic>
        <p:nvPicPr>
          <p:cNvPr id="309" name="Risorsa 1@300x.png" descr="Risorsa 1@300x.png"/>
          <p:cNvPicPr>
            <a:picLocks noChangeAspect="1"/>
          </p:cNvPicPr>
          <p:nvPr/>
        </p:nvPicPr>
        <p:blipFill>
          <a:blip r:embed="rId2"/>
          <a:stretch>
            <a:fillRect/>
          </a:stretch>
        </p:blipFill>
        <p:spPr>
          <a:xfrm>
            <a:off x="16826622" y="1565681"/>
            <a:ext cx="485832" cy="46353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Linea di collegamento"/>
          <p:cNvSpPr/>
          <p:nvPr/>
        </p:nvSpPr>
        <p:spPr>
          <a:xfrm>
            <a:off x="-777590" y="-286731"/>
            <a:ext cx="14267558" cy="156565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504" y="12268"/>
                  <a:pt x="11304" y="19468"/>
                  <a:pt x="0" y="21600"/>
                </a:cubicBezTo>
              </a:path>
            </a:pathLst>
          </a:custGeom>
          <a:ln w="152400">
            <a:solidFill>
              <a:srgbClr val="0092A3"/>
            </a:solidFill>
            <a:custDash>
              <a:ds d="200000" sp="200000"/>
            </a:custDash>
            <a:miter lim="400000"/>
          </a:ln>
        </p:spPr>
        <p:txBody>
          <a:bodyPr/>
          <a:lstStyle/>
          <a:p>
            <a:endParaRPr/>
          </a:p>
        </p:txBody>
      </p:sp>
      <p:sp>
        <p:nvSpPr>
          <p:cNvPr id="313" name="Linea"/>
          <p:cNvSpPr/>
          <p:nvPr/>
        </p:nvSpPr>
        <p:spPr>
          <a:xfrm>
            <a:off x="16578056" y="15824200"/>
            <a:ext cx="6668745" cy="0"/>
          </a:xfrm>
          <a:prstGeom prst="line">
            <a:avLst/>
          </a:prstGeom>
          <a:ln w="50800">
            <a:solidFill>
              <a:srgbClr val="000000"/>
            </a:solidFill>
            <a:miter lim="400000"/>
          </a:ln>
        </p:spPr>
        <p:txBody>
          <a:bodyPr lIns="50800" tIns="50800" rIns="50800" bIns="50800" anchor="ctr"/>
          <a:lstStyle/>
          <a:p>
            <a:endParaRPr/>
          </a:p>
        </p:txBody>
      </p:sp>
      <p:sp>
        <p:nvSpPr>
          <p:cNvPr id="314"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315" name="Ogni partecipante avrà comunque il suo bottino (ad esempio: matita piantabile, torcia ricaricabile, cioccolatini)!"/>
          <p:cNvSpPr txBox="1"/>
          <p:nvPr/>
        </p:nvSpPr>
        <p:spPr>
          <a:xfrm>
            <a:off x="1890777" y="22816821"/>
            <a:ext cx="21334834"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solidFill>
                  <a:srgbClr val="000000"/>
                </a:solidFill>
                <a:latin typeface="Manrope Medium"/>
                <a:ea typeface="Manrope Medium"/>
                <a:cs typeface="Manrope Medium"/>
                <a:sym typeface="Manrope Medium"/>
              </a:defRPr>
            </a:lvl1pPr>
          </a:lstStyle>
          <a:p>
            <a:r>
              <a:t>Ogni partecipante avrà comunque il suo bottino (ad esempio: matita piantabile, torcia ricaricabile, cioccolatini)!</a:t>
            </a:r>
          </a:p>
        </p:txBody>
      </p:sp>
      <p:sp>
        <p:nvSpPr>
          <p:cNvPr id="316"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317" name="13"/>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13</a:t>
            </a:r>
          </a:p>
        </p:txBody>
      </p:sp>
      <p:sp>
        <p:nvSpPr>
          <p:cNvPr id="318" name="Rettangolo arrotondato"/>
          <p:cNvSpPr/>
          <p:nvPr/>
        </p:nvSpPr>
        <p:spPr>
          <a:xfrm>
            <a:off x="1547699" y="984646"/>
            <a:ext cx="21288601" cy="10988279"/>
          </a:xfrm>
          <a:prstGeom prst="roundRect">
            <a:avLst>
              <a:gd name="adj" fmla="val 822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19" name="1 - Energia"/>
          <p:cNvSpPr txBox="1"/>
          <p:nvPr/>
        </p:nvSpPr>
        <p:spPr>
          <a:xfrm>
            <a:off x="2206766" y="1435496"/>
            <a:ext cx="19970467"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1 - Energia</a:t>
            </a:r>
          </a:p>
        </p:txBody>
      </p:sp>
      <p:sp>
        <p:nvSpPr>
          <p:cNvPr id="320" name="1. Che cosa sono le energie rinnovabili?…"/>
          <p:cNvSpPr txBox="1"/>
          <p:nvPr/>
        </p:nvSpPr>
        <p:spPr>
          <a:xfrm>
            <a:off x="2065233" y="2670988"/>
            <a:ext cx="19970466" cy="8374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998523"/>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1.</a:t>
            </a:r>
            <a:r>
              <a:t> </a:t>
            </a:r>
            <a:r>
              <a:rPr>
                <a:latin typeface="Manrope Bold"/>
                <a:ea typeface="Manrope Bold"/>
                <a:cs typeface="Manrope Bold"/>
                <a:sym typeface="Manrope Bold"/>
              </a:rPr>
              <a:t>Che cosa sono le energie rinnovabili?</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t>A) Energie che non si esauriscono mai, come il sole e il vento</a:t>
            </a:r>
            <a:br/>
            <a:r>
              <a:t>B) Energie che si esauriscono, come il carbone</a:t>
            </a:r>
            <a:br/>
            <a:r>
              <a:t>C) Energie che usiamo solo di notte</a:t>
            </a:r>
            <a:b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2. Quale energia rinnovabile viene usata di più nel mondo?</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t>A) L'energia del sole</a:t>
            </a:r>
            <a:br/>
            <a:r>
              <a:t>B) L'energia dell'acqua (dighe)</a:t>
            </a:r>
            <a:br/>
            <a:r>
              <a:t>C) L'energia del petrolio</a:t>
            </a:r>
            <a:b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3. Quale tra queste energie è buona per l'ambiente?</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t>A) Il vento</a:t>
            </a:r>
            <a:br/>
            <a:r>
              <a:t>B) Il carbone</a:t>
            </a:r>
            <a:br/>
            <a:r>
              <a:t>C) Il gas</a:t>
            </a:r>
            <a:b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4. A cosa serve un pannello solare?</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t>A) A riscaldare la casa</a:t>
            </a:r>
            <a:br/>
            <a:r>
              <a:t>B) A trasformare l'energia del sole in elettricità</a:t>
            </a:r>
            <a:br/>
            <a:r>
              <a:t>C) A immagazzinare acqua</a:t>
            </a:r>
            <a:b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5. Quale tra queste NON è una fonte di energia che possiamo usare per sempre?</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t>A) Il sole</a:t>
            </a:r>
            <a:br/>
            <a:r>
              <a:t>B) Il vento</a:t>
            </a:r>
            <a:br/>
            <a:r>
              <a:t>C) Il petrolio</a:t>
            </a:r>
            <a:br/>
            <a:endParaRPr/>
          </a:p>
        </p:txBody>
      </p:sp>
      <p:pic>
        <p:nvPicPr>
          <p:cNvPr id="321" name="Risorsa 1@300x.png" descr="Risorsa 1@300x.png"/>
          <p:cNvPicPr>
            <a:picLocks noChangeAspect="1"/>
          </p:cNvPicPr>
          <p:nvPr/>
        </p:nvPicPr>
        <p:blipFill>
          <a:blip r:embed="rId2"/>
          <a:stretch>
            <a:fillRect/>
          </a:stretch>
        </p:blipFill>
        <p:spPr>
          <a:xfrm>
            <a:off x="2018422" y="1565681"/>
            <a:ext cx="485832" cy="46353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Linea"/>
          <p:cNvSpPr/>
          <p:nvPr/>
        </p:nvSpPr>
        <p:spPr>
          <a:xfrm>
            <a:off x="16578056" y="15824200"/>
            <a:ext cx="6668745" cy="0"/>
          </a:xfrm>
          <a:prstGeom prst="line">
            <a:avLst/>
          </a:prstGeom>
          <a:ln w="50800">
            <a:solidFill>
              <a:srgbClr val="000000"/>
            </a:solidFill>
            <a:miter lim="400000"/>
          </a:ln>
        </p:spPr>
        <p:txBody>
          <a:bodyPr lIns="50800" tIns="50800" rIns="50800" bIns="50800" anchor="ctr"/>
          <a:lstStyle/>
          <a:p>
            <a:endParaRPr/>
          </a:p>
        </p:txBody>
      </p:sp>
      <p:sp>
        <p:nvSpPr>
          <p:cNvPr id="325"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326" name="Ogni partecipante avrà comunque il suo bottino (ad esempio: matita piantabile, torcia ricaricabile, cioccolatini)!"/>
          <p:cNvSpPr txBox="1"/>
          <p:nvPr/>
        </p:nvSpPr>
        <p:spPr>
          <a:xfrm>
            <a:off x="1890777" y="22816821"/>
            <a:ext cx="21334834"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solidFill>
                  <a:srgbClr val="000000"/>
                </a:solidFill>
                <a:latin typeface="Manrope Medium"/>
                <a:ea typeface="Manrope Medium"/>
                <a:cs typeface="Manrope Medium"/>
                <a:sym typeface="Manrope Medium"/>
              </a:defRPr>
            </a:lvl1pPr>
          </a:lstStyle>
          <a:p>
            <a:r>
              <a:t>Ogni partecipante avrà comunque il suo bottino (ad esempio: matita piantabile, torcia ricaricabile, cioccolatini)!</a:t>
            </a:r>
          </a:p>
        </p:txBody>
      </p:sp>
      <p:sp>
        <p:nvSpPr>
          <p:cNvPr id="327"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328" name="14"/>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14</a:t>
            </a:r>
          </a:p>
        </p:txBody>
      </p:sp>
      <p:sp>
        <p:nvSpPr>
          <p:cNvPr id="329" name="Rettangolo arrotondato"/>
          <p:cNvSpPr/>
          <p:nvPr/>
        </p:nvSpPr>
        <p:spPr>
          <a:xfrm>
            <a:off x="1547699" y="984646"/>
            <a:ext cx="21288601" cy="10988279"/>
          </a:xfrm>
          <a:prstGeom prst="roundRect">
            <a:avLst>
              <a:gd name="adj" fmla="val 822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30" name="2 - Risparmio energetico"/>
          <p:cNvSpPr txBox="1"/>
          <p:nvPr/>
        </p:nvSpPr>
        <p:spPr>
          <a:xfrm>
            <a:off x="2206766" y="1435496"/>
            <a:ext cx="19970467"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2 - Risparmio energetico</a:t>
            </a:r>
          </a:p>
        </p:txBody>
      </p:sp>
      <p:sp>
        <p:nvSpPr>
          <p:cNvPr id="331" name="1. Cosa puoi fare per risparmiare energia in casa?…"/>
          <p:cNvSpPr txBox="1"/>
          <p:nvPr/>
        </p:nvSpPr>
        <p:spPr>
          <a:xfrm>
            <a:off x="2065233" y="2670988"/>
            <a:ext cx="20118914" cy="8374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05945"/>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1. Cosa puoi fare per risparmiare energia in casa?</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t>A) Spegnere la luce quando esci da una stanza</a:t>
            </a:r>
            <a:br/>
            <a:r>
              <a:t>B) Lasciare la televisione accesa quando non la guardi</a:t>
            </a:r>
            <a:br/>
            <a:r>
              <a:t>C) Aprire la finestra quando c'è il riscaldamento acceso</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Bold"/>
                <a:ea typeface="Manrope Bold"/>
                <a:cs typeface="Manrope Bold"/>
                <a:sym typeface="Manrope Bold"/>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2. Quale elettrodomestico consuma più energia in casa?</a:t>
            </a: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br>
              <a:rPr>
                <a:latin typeface="Manrope Bold"/>
                <a:ea typeface="Manrope Bold"/>
                <a:cs typeface="Manrope Bold"/>
                <a:sym typeface="Manrope Bold"/>
              </a:rPr>
            </a:br>
            <a:r>
              <a:t>A) Il frigorifero</a:t>
            </a:r>
            <a:br/>
            <a:r>
              <a:t>B) Il computer</a:t>
            </a:r>
            <a:br/>
            <a:r>
              <a:t>C) La lampada</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3. Qual è la temperatura ideale per riscaldare la casa d'inverno senza sprecare energia?</a:t>
            </a: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br>
              <a:rPr>
                <a:latin typeface="Manrope Bold"/>
                <a:ea typeface="Manrope Bold"/>
                <a:cs typeface="Manrope Bold"/>
                <a:sym typeface="Manrope Bold"/>
              </a:rPr>
            </a:br>
            <a:r>
              <a:t>A) 16 gradi</a:t>
            </a:r>
            <a:br/>
            <a:r>
              <a:t>B) 19 gradi</a:t>
            </a:r>
            <a:br/>
            <a:r>
              <a:t>C) 24 gradi</a:t>
            </a: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4. Quale di queste azioni aiuta a risparmiare energia?</a:t>
            </a: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br>
              <a:rPr>
                <a:latin typeface="Manrope Bold"/>
                <a:ea typeface="Manrope Bold"/>
                <a:cs typeface="Manrope Bold"/>
                <a:sym typeface="Manrope Bold"/>
              </a:rPr>
            </a:br>
            <a:r>
              <a:t>A) Usare lampadine speciali a basso consumo, come quelle a LED</a:t>
            </a:r>
            <a:br/>
            <a:r>
              <a:t>B) Tenere il riscaldamento acceso tutto il giorno</a:t>
            </a:r>
            <a:br/>
            <a:r>
              <a:t>C) Fare lunghi bagni caldi</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r>
              <a:rPr>
                <a:latin typeface="Manrope Bold"/>
                <a:ea typeface="Manrope Bold"/>
                <a:cs typeface="Manrope Bold"/>
                <a:sym typeface="Manrope Bold"/>
              </a:rPr>
              <a:t>5. Perché gli elettrodomestici con la classe energetica A+++ sono migliori?</a:t>
            </a: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pPr>
            <a:br>
              <a:rPr>
                <a:latin typeface="Manrope Bold"/>
                <a:ea typeface="Manrope Bold"/>
                <a:cs typeface="Manrope Bold"/>
                <a:sym typeface="Manrope Bold"/>
              </a:rPr>
            </a:br>
            <a:r>
              <a:t>A) Costano meno da usare perché consumano meno energia</a:t>
            </a:r>
            <a:br/>
            <a:r>
              <a:t>B) Hanno un design più accattivante</a:t>
            </a:r>
            <a:br/>
            <a:r>
              <a:t>C) Sono più grandi</a:t>
            </a:r>
            <a:br/>
            <a:endParaRPr/>
          </a:p>
        </p:txBody>
      </p:sp>
      <p:pic>
        <p:nvPicPr>
          <p:cNvPr id="332" name="Risorsa 64@300x.png" descr="Risorsa 64@300x.png"/>
          <p:cNvPicPr>
            <a:picLocks noChangeAspect="1"/>
          </p:cNvPicPr>
          <p:nvPr/>
        </p:nvPicPr>
        <p:blipFill>
          <a:blip r:embed="rId2"/>
          <a:stretch>
            <a:fillRect/>
          </a:stretch>
        </p:blipFill>
        <p:spPr>
          <a:xfrm>
            <a:off x="17500600" y="8521700"/>
            <a:ext cx="3403600" cy="2616200"/>
          </a:xfrm>
          <a:prstGeom prst="rect">
            <a:avLst/>
          </a:prstGeom>
          <a:ln w="12700">
            <a:miter lim="400000"/>
          </a:ln>
        </p:spPr>
      </p:pic>
      <p:pic>
        <p:nvPicPr>
          <p:cNvPr id="333" name="Risorsa 1@300x.png" descr="Risorsa 1@300x.png"/>
          <p:cNvPicPr>
            <a:picLocks noChangeAspect="1"/>
          </p:cNvPicPr>
          <p:nvPr/>
        </p:nvPicPr>
        <p:blipFill>
          <a:blip r:embed="rId3"/>
          <a:stretch>
            <a:fillRect/>
          </a:stretch>
        </p:blipFill>
        <p:spPr>
          <a:xfrm>
            <a:off x="2018422" y="1565681"/>
            <a:ext cx="485832" cy="46353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Linea di collegamento"/>
          <p:cNvSpPr/>
          <p:nvPr/>
        </p:nvSpPr>
        <p:spPr>
          <a:xfrm>
            <a:off x="-669243" y="-1702682"/>
            <a:ext cx="14260811" cy="185435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8117" y="16673"/>
                  <a:pt x="917" y="9473"/>
                  <a:pt x="0" y="0"/>
                </a:cubicBezTo>
              </a:path>
            </a:pathLst>
          </a:custGeom>
          <a:ln w="152400">
            <a:solidFill>
              <a:srgbClr val="0092A3"/>
            </a:solidFill>
            <a:custDash>
              <a:ds d="200000" sp="200000"/>
            </a:custDash>
            <a:miter lim="400000"/>
          </a:ln>
        </p:spPr>
        <p:txBody>
          <a:bodyPr/>
          <a:lstStyle/>
          <a:p>
            <a:endParaRPr/>
          </a:p>
        </p:txBody>
      </p:sp>
      <p:sp>
        <p:nvSpPr>
          <p:cNvPr id="336" name="Linea"/>
          <p:cNvSpPr/>
          <p:nvPr/>
        </p:nvSpPr>
        <p:spPr>
          <a:xfrm>
            <a:off x="16578056" y="15824200"/>
            <a:ext cx="6668745" cy="0"/>
          </a:xfrm>
          <a:prstGeom prst="line">
            <a:avLst/>
          </a:prstGeom>
          <a:ln w="50800">
            <a:solidFill>
              <a:srgbClr val="000000"/>
            </a:solidFill>
            <a:miter lim="400000"/>
          </a:ln>
        </p:spPr>
        <p:txBody>
          <a:bodyPr lIns="50800" tIns="50800" rIns="50800" bIns="50800" anchor="ctr"/>
          <a:lstStyle/>
          <a:p>
            <a:endParaRPr/>
          </a:p>
        </p:txBody>
      </p:sp>
      <p:sp>
        <p:nvSpPr>
          <p:cNvPr id="337"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338" name="Ogni partecipante avrà comunque il suo bottino (ad esempio: matita piantabile, torcia ricaricabile, cioccolatini)!"/>
          <p:cNvSpPr txBox="1"/>
          <p:nvPr/>
        </p:nvSpPr>
        <p:spPr>
          <a:xfrm>
            <a:off x="1890777" y="22816821"/>
            <a:ext cx="21334834"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solidFill>
                  <a:srgbClr val="000000"/>
                </a:solidFill>
                <a:latin typeface="Manrope Medium"/>
                <a:ea typeface="Manrope Medium"/>
                <a:cs typeface="Manrope Medium"/>
                <a:sym typeface="Manrope Medium"/>
              </a:defRPr>
            </a:lvl1pPr>
          </a:lstStyle>
          <a:p>
            <a:r>
              <a:t>Ogni partecipante avrà comunque il suo bottino (ad esempio: matita piantabile, torcia ricaricabile, cioccolatini)!</a:t>
            </a:r>
          </a:p>
        </p:txBody>
      </p:sp>
      <p:sp>
        <p:nvSpPr>
          <p:cNvPr id="339"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340" name="15"/>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15</a:t>
            </a:r>
          </a:p>
        </p:txBody>
      </p:sp>
      <p:sp>
        <p:nvSpPr>
          <p:cNvPr id="341" name="Rettangolo arrotondato"/>
          <p:cNvSpPr/>
          <p:nvPr/>
        </p:nvSpPr>
        <p:spPr>
          <a:xfrm>
            <a:off x="1547699" y="984646"/>
            <a:ext cx="21288601" cy="10988279"/>
          </a:xfrm>
          <a:prstGeom prst="roundRect">
            <a:avLst>
              <a:gd name="adj" fmla="val 822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42" name="3 - Buone pratiche quotidiane"/>
          <p:cNvSpPr txBox="1"/>
          <p:nvPr/>
        </p:nvSpPr>
        <p:spPr>
          <a:xfrm>
            <a:off x="2206766" y="1435496"/>
            <a:ext cx="19970467"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3 - Buone pratiche quotidiane</a:t>
            </a:r>
          </a:p>
        </p:txBody>
      </p:sp>
      <p:sp>
        <p:nvSpPr>
          <p:cNvPr id="343" name="1. Cos’è l'&quot;eco-driving&quot;?…"/>
          <p:cNvSpPr txBox="1"/>
          <p:nvPr/>
        </p:nvSpPr>
        <p:spPr>
          <a:xfrm>
            <a:off x="2065233" y="2670988"/>
            <a:ext cx="19970466" cy="88355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998523"/>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Bold"/>
                <a:ea typeface="Manrope Bold"/>
                <a:cs typeface="Manrope Bold"/>
                <a:sym typeface="Manrope Bold"/>
              </a:defRPr>
            </a:pPr>
            <a:r>
              <a:t>1. Cos’è l'"eco-driving"?</a:t>
            </a:r>
            <a:br/>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rPr>
                <a:latin typeface="Manrope Bold"/>
                <a:ea typeface="Manrope Bold"/>
                <a:cs typeface="Manrope Bold"/>
                <a:sym typeface="Manrope Bold"/>
              </a:rPr>
              <a:t>A) </a:t>
            </a:r>
            <a:r>
              <a:t>Guidare in modo attento per consumare meno benzina e inquinare meno</a:t>
            </a:r>
            <a:br/>
            <a:r>
              <a:t>B) Correre in macchina il più veloce possibile</a:t>
            </a:r>
            <a:br/>
            <a:r>
              <a:t>C) Guidare di notte</a:t>
            </a:r>
            <a:br/>
            <a:endParaRPr>
              <a:latin typeface="Manrope Bold"/>
              <a:ea typeface="Manrope Bold"/>
              <a:cs typeface="Manrope Bold"/>
              <a:sym typeface="Manrope Bold"/>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endParaRPr>
              <a:latin typeface="Manrope Bold"/>
              <a:ea typeface="Manrope Bold"/>
              <a:cs typeface="Manrope Bold"/>
              <a:sym typeface="Manrope Bold"/>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rPr>
                <a:latin typeface="Manrope Bold"/>
                <a:ea typeface="Manrope Bold"/>
                <a:cs typeface="Manrope Bold"/>
                <a:sym typeface="Manrope Bold"/>
              </a:rPr>
              <a:t>2. Come puoi risparmiare energia quando cucini?</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A) Spegnere il forno qualche minuto prima che il cibo sia pronto, perché il calore rimane dentro</a:t>
            </a:r>
            <a:br/>
            <a:r>
              <a:t>B) Usare pentole molto grandi</a:t>
            </a:r>
            <a:br/>
            <a:r>
              <a:t>C) Cuocere solo cibi surgelati</a:t>
            </a:r>
            <a:br/>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endParaRPr>
              <a:latin typeface="Manrope Bold"/>
              <a:ea typeface="Manrope Bold"/>
              <a:cs typeface="Manrope Bold"/>
              <a:sym typeface="Manrope Bold"/>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rPr>
                <a:latin typeface="Manrope Bold"/>
                <a:ea typeface="Manrope Bold"/>
                <a:cs typeface="Manrope Bold"/>
                <a:sym typeface="Manrope Bold"/>
              </a:rPr>
              <a:t>3. Cosa puoi fare per risparmiare energia con i tuoi dispositivi elettronici?</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A) Spegnere e scollegare i dispositivi quando non li usi</a:t>
            </a:r>
            <a:br/>
            <a:r>
              <a:t>B) Tenere tutto sempre attaccato alla corrente</a:t>
            </a:r>
            <a:br/>
            <a:r>
              <a:t>C) Lasciare il computer acceso tutto il giorno</a:t>
            </a:r>
            <a:br/>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rPr>
                <a:latin typeface="Manrope Bold"/>
                <a:ea typeface="Manrope Bold"/>
                <a:cs typeface="Manrope Bold"/>
                <a:sym typeface="Manrope Bold"/>
              </a:rPr>
              <a:t>4. Perché è importante fare la raccolta differenziata?</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A) Per aiutare l'ambiente e ridurre i rifiuti</a:t>
            </a:r>
            <a:br/>
            <a:r>
              <a:t>B) Per divertirsi a separare i colori</a:t>
            </a:r>
            <a:br/>
            <a:r>
              <a:t>C) Per buttare tutto insieme nel cestino</a:t>
            </a:r>
            <a:br/>
            <a:endParaRPr>
              <a:latin typeface="Manrope Bold"/>
              <a:ea typeface="Manrope Bold"/>
              <a:cs typeface="Manrope Bold"/>
              <a:sym typeface="Manrope Bold"/>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endParaRPr>
              <a:latin typeface="Manrope Bold"/>
              <a:ea typeface="Manrope Bold"/>
              <a:cs typeface="Manrope Bold"/>
              <a:sym typeface="Manrope Bold"/>
            </a:endParaRP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rPr>
                <a:latin typeface="Manrope Bold"/>
                <a:ea typeface="Manrope Bold"/>
                <a:cs typeface="Manrope Bold"/>
                <a:sym typeface="Manrope Bold"/>
              </a:rPr>
              <a:t>5. Come puoi consumare meno acqua calda in casa?</a:t>
            </a:r>
            <a:br>
              <a:rPr>
                <a:latin typeface="Manrope Bold"/>
                <a:ea typeface="Manrope Bold"/>
                <a:cs typeface="Manrope Bold"/>
                <a:sym typeface="Manrope Bold"/>
              </a:rPr>
            </a:br>
            <a:endParaRPr>
              <a:latin typeface="Manrope Bold"/>
              <a:ea typeface="Manrope Bold"/>
              <a:cs typeface="Manrope Bold"/>
              <a:sym typeface="Manrope Bold"/>
            </a:endParaRPr>
          </a:p>
          <a:p>
            <a:pPr lvl="1"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A) Fare la doccia più velocemente e usare un getto meno forte</a:t>
            </a:r>
            <a:br/>
            <a:r>
              <a:t>B) Fare bagni lunghi e caldi</a:t>
            </a:r>
            <a:br/>
            <a:r>
              <a:t>C) Lavare i piatti con molta acqua calda</a:t>
            </a:r>
            <a:br/>
            <a:endParaRPr/>
          </a:p>
        </p:txBody>
      </p:sp>
      <p:pic>
        <p:nvPicPr>
          <p:cNvPr id="344" name="Risorsa 1@300x.png" descr="Risorsa 1@300x.png"/>
          <p:cNvPicPr>
            <a:picLocks noChangeAspect="1"/>
          </p:cNvPicPr>
          <p:nvPr/>
        </p:nvPicPr>
        <p:blipFill>
          <a:blip r:embed="rId2"/>
          <a:stretch>
            <a:fillRect/>
          </a:stretch>
        </p:blipFill>
        <p:spPr>
          <a:xfrm>
            <a:off x="2018422" y="1565681"/>
            <a:ext cx="485832" cy="46353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Linea"/>
          <p:cNvSpPr/>
          <p:nvPr/>
        </p:nvSpPr>
        <p:spPr>
          <a:xfrm>
            <a:off x="16578056" y="15824200"/>
            <a:ext cx="6668745" cy="0"/>
          </a:xfrm>
          <a:prstGeom prst="line">
            <a:avLst/>
          </a:prstGeom>
          <a:ln w="50800">
            <a:solidFill>
              <a:srgbClr val="000000"/>
            </a:solidFill>
            <a:miter lim="400000"/>
          </a:ln>
        </p:spPr>
        <p:txBody>
          <a:bodyPr lIns="50800" tIns="50800" rIns="50800" bIns="50800" anchor="ctr"/>
          <a:lstStyle/>
          <a:p>
            <a:endParaRPr/>
          </a:p>
        </p:txBody>
      </p:sp>
      <p:sp>
        <p:nvSpPr>
          <p:cNvPr id="348"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349" name="Ogni partecipante avrà comunque il suo bottino (ad esempio: matita piantabile, torcia ricaricabile, cioccolatini)!"/>
          <p:cNvSpPr txBox="1"/>
          <p:nvPr/>
        </p:nvSpPr>
        <p:spPr>
          <a:xfrm>
            <a:off x="1890777" y="22816821"/>
            <a:ext cx="21334834"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solidFill>
                  <a:srgbClr val="000000"/>
                </a:solidFill>
                <a:latin typeface="Manrope Medium"/>
                <a:ea typeface="Manrope Medium"/>
                <a:cs typeface="Manrope Medium"/>
                <a:sym typeface="Manrope Medium"/>
              </a:defRPr>
            </a:lvl1pPr>
          </a:lstStyle>
          <a:p>
            <a:r>
              <a:t>Ogni partecipante avrà comunque il suo bottino (ad esempio: matita piantabile, torcia ricaricabile, cioccolatini)!</a:t>
            </a:r>
          </a:p>
        </p:txBody>
      </p:sp>
      <p:sp>
        <p:nvSpPr>
          <p:cNvPr id="350"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351" name="16"/>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16</a:t>
            </a:r>
          </a:p>
        </p:txBody>
      </p:sp>
      <p:sp>
        <p:nvSpPr>
          <p:cNvPr id="352" name="Energia…"/>
          <p:cNvSpPr txBox="1"/>
          <p:nvPr/>
        </p:nvSpPr>
        <p:spPr>
          <a:xfrm>
            <a:off x="1531833" y="2732251"/>
            <a:ext cx="21320334" cy="9147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3" spcCol="1066016"/>
          <a:lstStyle/>
          <a:p>
            <a:pPr algn="l" defTabSz="457200">
              <a:defRPr sz="1600">
                <a:solidFill>
                  <a:srgbClr val="000000"/>
                </a:solidFill>
                <a:latin typeface="Manrope Bold"/>
                <a:ea typeface="Manrope Bold"/>
                <a:cs typeface="Manrope Bold"/>
                <a:sym typeface="Manrope Bold"/>
              </a:defRPr>
            </a:pPr>
            <a:r>
              <a:t>Energia </a:t>
            </a:r>
          </a:p>
          <a:p>
            <a:pPr algn="l" defTabSz="457200">
              <a:defRPr sz="1600">
                <a:solidFill>
                  <a:srgbClr val="000000"/>
                </a:solidFill>
                <a:latin typeface="Manrope Bold"/>
                <a:ea typeface="Manrope Bold"/>
                <a:cs typeface="Manrope Bold"/>
                <a:sym typeface="Manrope Bold"/>
              </a:defRPr>
            </a:pPr>
            <a:endParaRPr/>
          </a:p>
          <a:p>
            <a:pPr marL="457200" indent="-317500" algn="l" defTabSz="457200">
              <a:buClr>
                <a:srgbClr val="000000">
                  <a:alpha val="84705"/>
                </a:srgbClr>
              </a:buClr>
              <a:buSzPct val="100000"/>
              <a:buFont typeface="Helvetica"/>
              <a:buAutoNum type="arabicPeriod"/>
              <a:defRPr sz="1600">
                <a:solidFill>
                  <a:srgbClr val="000000"/>
                </a:solidFill>
                <a:latin typeface="Manrope Regular"/>
                <a:ea typeface="Manrope Regular"/>
                <a:cs typeface="Manrope Regular"/>
                <a:sym typeface="Manrope Regular"/>
              </a:defRPr>
            </a:pPr>
            <a:r>
              <a:rPr>
                <a:latin typeface="Manrope Bold"/>
                <a:ea typeface="Manrope Bold"/>
                <a:cs typeface="Manrope Bold"/>
                <a:sym typeface="Manrope Bold"/>
              </a:rPr>
              <a:t>Che cosa sono le energie rinnovabili?</a:t>
            </a:r>
            <a:r>
              <a:t> </a:t>
            </a:r>
            <a:br/>
            <a:r>
              <a:t>A) Energie che non si esauriscono mai, come il sole e il vento </a:t>
            </a:r>
            <a:br/>
            <a:r>
              <a:t>B) Energie che si esauriscono, come il carbone </a:t>
            </a:r>
            <a:br/>
            <a:r>
              <a:t>C) Energie che usiamo solo di notte </a:t>
            </a:r>
            <a:br/>
            <a: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Bold"/>
                <a:ea typeface="Manrope Bold"/>
                <a:cs typeface="Manrope Bold"/>
                <a:sym typeface="Manrope Bold"/>
              </a:defRPr>
            </a:pPr>
            <a:r>
              <a:t>Quale energia rinnovabile viene usata di più nel mondo?</a:t>
            </a:r>
            <a:r>
              <a:rPr>
                <a:latin typeface="Manrope Regular"/>
                <a:ea typeface="Manrope Regular"/>
                <a:cs typeface="Manrope Regular"/>
                <a:sym typeface="Manrope Regular"/>
              </a:rPr>
              <a:t> </a:t>
            </a:r>
            <a:br>
              <a:rPr>
                <a:latin typeface="Manrope Regular"/>
                <a:ea typeface="Manrope Regular"/>
                <a:cs typeface="Manrope Regular"/>
                <a:sym typeface="Manrope Regular"/>
              </a:rPr>
            </a:br>
            <a:r>
              <a:rPr>
                <a:latin typeface="Manrope Regular"/>
                <a:ea typeface="Manrope Regular"/>
                <a:cs typeface="Manrope Regular"/>
                <a:sym typeface="Manrope Regular"/>
              </a:rPr>
              <a:t>A) L'energia del sole </a:t>
            </a:r>
            <a:br>
              <a:rPr>
                <a:latin typeface="Manrope Regular"/>
                <a:ea typeface="Manrope Regular"/>
                <a:cs typeface="Manrope Regular"/>
                <a:sym typeface="Manrope Regular"/>
              </a:rPr>
            </a:br>
            <a:r>
              <a:rPr>
                <a:latin typeface="Manrope Regular"/>
                <a:ea typeface="Manrope Regular"/>
                <a:cs typeface="Manrope Regular"/>
                <a:sym typeface="Manrope Regular"/>
              </a:rPr>
              <a:t>B) L'energia dell'acqua (dighe) </a:t>
            </a:r>
            <a:br>
              <a:rPr>
                <a:latin typeface="Manrope Regular"/>
                <a:ea typeface="Manrope Regular"/>
                <a:cs typeface="Manrope Regular"/>
                <a:sym typeface="Manrope Regular"/>
              </a:rPr>
            </a:br>
            <a:r>
              <a:rPr>
                <a:latin typeface="Manrope Regular"/>
                <a:ea typeface="Manrope Regular"/>
                <a:cs typeface="Manrope Regular"/>
                <a:sym typeface="Manrope Regular"/>
              </a:rPr>
              <a:t>C) L'energia del petrolio </a:t>
            </a:r>
            <a:br>
              <a:rPr>
                <a:latin typeface="Manrope Regular"/>
                <a:ea typeface="Manrope Regular"/>
                <a:cs typeface="Manrope Regular"/>
                <a:sym typeface="Manrope Regular"/>
              </a:rPr>
            </a:br>
            <a:r>
              <a:rPr>
                <a:latin typeface="Manrope Regular"/>
                <a:ea typeface="Manrope Regular"/>
                <a:cs typeface="Manrope Regular"/>
                <a:sym typeface="Manrope Regular"/>
              </a:rPr>
              <a:t>(Risposta corretta: B) </a:t>
            </a:r>
          </a:p>
          <a:p>
            <a:pPr marL="457200" indent="-317500" algn="l" defTabSz="457200">
              <a:buClr>
                <a:srgbClr val="000000">
                  <a:alpha val="84705"/>
                </a:srgbClr>
              </a:buClr>
              <a:buSzPct val="100000"/>
              <a:buFont typeface="Helvetica"/>
              <a:buAutoNum type="arabicPeriod"/>
              <a:defRPr sz="1600">
                <a:solidFill>
                  <a:srgbClr val="000000"/>
                </a:solidFill>
                <a:latin typeface="Manrope Bold"/>
                <a:ea typeface="Manrope Bold"/>
                <a:cs typeface="Manrope Bold"/>
                <a:sym typeface="Manrope Bold"/>
              </a:defRPr>
            </a:pPr>
            <a:r>
              <a:t>Quale tra queste energie è buona per l'ambiente?</a:t>
            </a:r>
            <a:r>
              <a:rPr>
                <a:latin typeface="Manrope Regular"/>
                <a:ea typeface="Manrope Regular"/>
                <a:cs typeface="Manrope Regular"/>
                <a:sym typeface="Manrope Regular"/>
              </a:rPr>
              <a:t> </a:t>
            </a:r>
            <a:br>
              <a:rPr>
                <a:latin typeface="Manrope Regular"/>
                <a:ea typeface="Manrope Regular"/>
                <a:cs typeface="Manrope Regular"/>
                <a:sym typeface="Manrope Regular"/>
              </a:rPr>
            </a:br>
            <a:r>
              <a:rPr>
                <a:latin typeface="Manrope Regular"/>
                <a:ea typeface="Manrope Regular"/>
                <a:cs typeface="Manrope Regular"/>
                <a:sym typeface="Manrope Regular"/>
              </a:rPr>
              <a:t>A) Il vento </a:t>
            </a:r>
            <a:br>
              <a:rPr>
                <a:latin typeface="Manrope Regular"/>
                <a:ea typeface="Manrope Regular"/>
                <a:cs typeface="Manrope Regular"/>
                <a:sym typeface="Manrope Regular"/>
              </a:rPr>
            </a:br>
            <a:r>
              <a:rPr>
                <a:latin typeface="Manrope Regular"/>
                <a:ea typeface="Manrope Regular"/>
                <a:cs typeface="Manrope Regular"/>
                <a:sym typeface="Manrope Regular"/>
              </a:rPr>
              <a:t>B) Il carbone </a:t>
            </a:r>
            <a:br>
              <a:rPr>
                <a:latin typeface="Manrope Regular"/>
                <a:ea typeface="Manrope Regular"/>
                <a:cs typeface="Manrope Regular"/>
                <a:sym typeface="Manrope Regular"/>
              </a:rPr>
            </a:br>
            <a:r>
              <a:rPr>
                <a:latin typeface="Manrope Regular"/>
                <a:ea typeface="Manrope Regular"/>
                <a:cs typeface="Manrope Regular"/>
                <a:sym typeface="Manrope Regular"/>
              </a:rPr>
              <a:t>C) Il gas </a:t>
            </a:r>
            <a:br>
              <a:rPr>
                <a:latin typeface="Manrope Regular"/>
                <a:ea typeface="Manrope Regular"/>
                <a:cs typeface="Manrope Regular"/>
                <a:sym typeface="Manrope Regular"/>
              </a:rPr>
            </a:br>
            <a:r>
              <a:rPr>
                <a:latin typeface="Manrope Regular"/>
                <a:ea typeface="Manrope Regular"/>
                <a:cs typeface="Manrope Regular"/>
                <a:sym typeface="Manrope Regular"/>
              </a:rP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Regular"/>
                <a:ea typeface="Manrope Regular"/>
                <a:cs typeface="Manrope Regular"/>
                <a:sym typeface="Manrope Regular"/>
              </a:defRPr>
            </a:pPr>
            <a:r>
              <a:rPr>
                <a:latin typeface="Manrope Bold"/>
                <a:ea typeface="Manrope Bold"/>
                <a:cs typeface="Manrope Bold"/>
                <a:sym typeface="Manrope Bold"/>
              </a:rPr>
              <a:t>A cosa serve un pannello solare?</a:t>
            </a:r>
            <a:r>
              <a:t> </a:t>
            </a:r>
            <a:br/>
            <a:r>
              <a:t>A) A riscaldare la casa </a:t>
            </a:r>
            <a:br/>
            <a:r>
              <a:t>B) A trasformare l'energia del sole in elettricità </a:t>
            </a:r>
            <a:br/>
            <a:r>
              <a:t>C) A immagazzinare acqua </a:t>
            </a:r>
            <a:br/>
            <a:r>
              <a:t>(Risposta corretta: B) </a:t>
            </a:r>
          </a:p>
          <a:p>
            <a:pPr marL="457200" indent="-317500" algn="l" defTabSz="457200">
              <a:buClr>
                <a:srgbClr val="000000">
                  <a:alpha val="84705"/>
                </a:srgbClr>
              </a:buClr>
              <a:buSzPct val="100000"/>
              <a:buFont typeface="Helvetica"/>
              <a:buAutoNum type="arabicPeriod"/>
              <a:defRPr sz="1600">
                <a:solidFill>
                  <a:srgbClr val="000000"/>
                </a:solidFill>
                <a:latin typeface="Manrope Bold"/>
                <a:ea typeface="Manrope Bold"/>
                <a:cs typeface="Manrope Bold"/>
                <a:sym typeface="Manrope Bold"/>
              </a:defRPr>
            </a:pPr>
            <a:r>
              <a:t>Quale tra queste NON è una fonte di energia che possiamo usare per sempre?</a:t>
            </a:r>
            <a:r>
              <a:rPr>
                <a:latin typeface="Manrope Regular"/>
                <a:ea typeface="Manrope Regular"/>
                <a:cs typeface="Manrope Regular"/>
                <a:sym typeface="Manrope Regular"/>
              </a:rPr>
              <a:t> </a:t>
            </a:r>
            <a:br>
              <a:rPr>
                <a:latin typeface="Manrope Regular"/>
                <a:ea typeface="Manrope Regular"/>
                <a:cs typeface="Manrope Regular"/>
                <a:sym typeface="Manrope Regular"/>
              </a:rPr>
            </a:br>
            <a:r>
              <a:rPr>
                <a:latin typeface="Manrope Regular"/>
                <a:ea typeface="Manrope Regular"/>
                <a:cs typeface="Manrope Regular"/>
                <a:sym typeface="Manrope Regular"/>
              </a:rPr>
              <a:t>A) Il sole </a:t>
            </a:r>
            <a:br>
              <a:rPr>
                <a:latin typeface="Manrope Regular"/>
                <a:ea typeface="Manrope Regular"/>
                <a:cs typeface="Manrope Regular"/>
                <a:sym typeface="Manrope Regular"/>
              </a:rPr>
            </a:br>
            <a:r>
              <a:rPr>
                <a:latin typeface="Manrope Regular"/>
                <a:ea typeface="Manrope Regular"/>
                <a:cs typeface="Manrope Regular"/>
                <a:sym typeface="Manrope Regular"/>
              </a:rPr>
              <a:t>B) Il vento </a:t>
            </a:r>
            <a:br>
              <a:rPr>
                <a:latin typeface="Manrope Regular"/>
                <a:ea typeface="Manrope Regular"/>
                <a:cs typeface="Manrope Regular"/>
                <a:sym typeface="Manrope Regular"/>
              </a:rPr>
            </a:br>
            <a:r>
              <a:rPr>
                <a:latin typeface="Manrope Regular"/>
                <a:ea typeface="Manrope Regular"/>
                <a:cs typeface="Manrope Regular"/>
                <a:sym typeface="Manrope Regular"/>
              </a:rPr>
              <a:t>C) Il petrolio </a:t>
            </a:r>
            <a:br>
              <a:rPr>
                <a:latin typeface="Manrope Regular"/>
                <a:ea typeface="Manrope Regular"/>
                <a:cs typeface="Manrope Regular"/>
                <a:sym typeface="Manrope Regular"/>
              </a:rPr>
            </a:br>
            <a:r>
              <a:rPr>
                <a:latin typeface="Manrope Regular"/>
                <a:ea typeface="Manrope Regular"/>
                <a:cs typeface="Manrope Regular"/>
                <a:sym typeface="Manrope Regular"/>
              </a:rPr>
              <a:t>(Risposta corretta: C) </a:t>
            </a:r>
          </a:p>
          <a:p>
            <a:pPr algn="l" defTabSz="457200">
              <a:defRPr sz="1600">
                <a:solidFill>
                  <a:srgbClr val="000000"/>
                </a:solidFill>
                <a:latin typeface="Manrope Regular"/>
                <a:ea typeface="Manrope Regular"/>
                <a:cs typeface="Manrope Regular"/>
                <a:sym typeface="Manrope Regular"/>
              </a:defRPr>
            </a:pPr>
            <a:endParaRPr>
              <a:latin typeface="Manrope Regular"/>
              <a:ea typeface="Manrope Regular"/>
              <a:cs typeface="Manrope Regular"/>
              <a:sym typeface="Manrope Regular"/>
            </a:endParaRPr>
          </a:p>
          <a:p>
            <a:pPr algn="l" defTabSz="457200">
              <a:defRPr sz="1600">
                <a:solidFill>
                  <a:srgbClr val="000000"/>
                </a:solidFill>
                <a:latin typeface="Manrope Regular"/>
                <a:ea typeface="Manrope Regular"/>
                <a:cs typeface="Manrope Regular"/>
                <a:sym typeface="Manrope Regular"/>
              </a:defRPr>
            </a:pPr>
            <a:endParaRPr>
              <a:latin typeface="Manrope Regular"/>
              <a:ea typeface="Manrope Regular"/>
              <a:cs typeface="Manrope Regular"/>
              <a:sym typeface="Manrope Regular"/>
            </a:endParaRPr>
          </a:p>
          <a:p>
            <a:pPr algn="l" defTabSz="457200">
              <a:defRPr sz="1600">
                <a:solidFill>
                  <a:srgbClr val="000000"/>
                </a:solidFill>
                <a:latin typeface="Manrope Regular"/>
                <a:ea typeface="Manrope Regular"/>
                <a:cs typeface="Manrope Regular"/>
                <a:sym typeface="Manrope Regular"/>
              </a:defRPr>
            </a:pPr>
            <a:endParaRPr>
              <a:latin typeface="Manrope Regular"/>
              <a:ea typeface="Manrope Regular"/>
              <a:cs typeface="Manrope Regular"/>
              <a:sym typeface="Manrope Regular"/>
            </a:endParaRPr>
          </a:p>
          <a:p>
            <a:pPr algn="l" defTabSz="457200">
              <a:defRPr sz="1600">
                <a:solidFill>
                  <a:srgbClr val="000000"/>
                </a:solidFill>
                <a:latin typeface="Manrope Regular"/>
                <a:ea typeface="Manrope Regular"/>
                <a:cs typeface="Manrope Regular"/>
                <a:sym typeface="Manrope Regular"/>
              </a:defRPr>
            </a:pPr>
            <a:endParaRPr>
              <a:latin typeface="Manrope Regular"/>
              <a:ea typeface="Manrope Regular"/>
              <a:cs typeface="Manrope Regular"/>
              <a:sym typeface="Manrope Regular"/>
            </a:endParaRPr>
          </a:p>
          <a:p>
            <a:pPr algn="l" defTabSz="457200">
              <a:defRPr sz="1600">
                <a:solidFill>
                  <a:srgbClr val="000000"/>
                </a:solidFill>
                <a:latin typeface="Manrope Bold"/>
                <a:ea typeface="Manrope Bold"/>
                <a:cs typeface="Manrope Bold"/>
                <a:sym typeface="Manrope Bold"/>
              </a:defRPr>
            </a:pPr>
            <a:r>
              <a:t>Risparmio Energetico </a:t>
            </a:r>
          </a:p>
          <a:p>
            <a:pPr algn="l" defTabSz="457200">
              <a:defRPr sz="1600">
                <a:solidFill>
                  <a:srgbClr val="000000"/>
                </a:solidFill>
                <a:latin typeface="Manrope Bold"/>
                <a:ea typeface="Manrope Bold"/>
                <a:cs typeface="Manrope Bold"/>
                <a:sym typeface="Manrope Bold"/>
              </a:defRPr>
            </a:pPr>
            <a:endParaRPr/>
          </a:p>
          <a:p>
            <a:pPr marL="457200" indent="-317500" algn="l" defTabSz="457200">
              <a:buClr>
                <a:srgbClr val="000000">
                  <a:alpha val="84705"/>
                </a:srgbClr>
              </a:buClr>
              <a:buSzPct val="100000"/>
              <a:buFont typeface="Helvetica"/>
              <a:buAutoNum type="arabicPeriod"/>
              <a:defRPr sz="1600">
                <a:solidFill>
                  <a:srgbClr val="000000"/>
                </a:solidFill>
                <a:latin typeface="Manrope Regular"/>
                <a:ea typeface="Manrope Regular"/>
                <a:cs typeface="Manrope Regular"/>
                <a:sym typeface="Manrope Regular"/>
              </a:defRPr>
            </a:pPr>
            <a:r>
              <a:rPr>
                <a:latin typeface="Manrope Bold"/>
                <a:ea typeface="Manrope Bold"/>
                <a:cs typeface="Manrope Bold"/>
                <a:sym typeface="Manrope Bold"/>
              </a:rPr>
              <a:t>Cosa puoi fare per risparmiare energia in casa?</a:t>
            </a:r>
            <a:r>
              <a:t> </a:t>
            </a:r>
            <a:br/>
            <a:r>
              <a:t>A) Spegnere la luce quando esci da una stanza </a:t>
            </a:r>
            <a:br/>
            <a:r>
              <a:t>B) Lasciare la televisione accesa quando non la guardi </a:t>
            </a:r>
            <a:br/>
            <a:r>
              <a:t>C) Aprire la finestra quando c'è il riscaldamento acceso </a:t>
            </a:r>
            <a:br/>
            <a: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Bold"/>
                <a:ea typeface="Manrope Bold"/>
                <a:cs typeface="Manrope Bold"/>
                <a:sym typeface="Manrope Bold"/>
              </a:defRPr>
            </a:pPr>
            <a:r>
              <a:t>Quale elettrodomestico consuma più energia in casa?</a:t>
            </a:r>
            <a:r>
              <a:rPr>
                <a:latin typeface="Manrope Regular"/>
                <a:ea typeface="Manrope Regular"/>
                <a:cs typeface="Manrope Regular"/>
                <a:sym typeface="Manrope Regular"/>
              </a:rPr>
              <a:t> </a:t>
            </a:r>
            <a:br>
              <a:rPr>
                <a:latin typeface="Manrope Regular"/>
                <a:ea typeface="Manrope Regular"/>
                <a:cs typeface="Manrope Regular"/>
                <a:sym typeface="Manrope Regular"/>
              </a:rPr>
            </a:br>
            <a:r>
              <a:rPr>
                <a:latin typeface="Manrope Regular"/>
                <a:ea typeface="Manrope Regular"/>
                <a:cs typeface="Manrope Regular"/>
                <a:sym typeface="Manrope Regular"/>
              </a:rPr>
              <a:t>A) Il frigorifero </a:t>
            </a:r>
            <a:br>
              <a:rPr>
                <a:latin typeface="Manrope Regular"/>
                <a:ea typeface="Manrope Regular"/>
                <a:cs typeface="Manrope Regular"/>
                <a:sym typeface="Manrope Regular"/>
              </a:rPr>
            </a:br>
            <a:r>
              <a:rPr>
                <a:latin typeface="Manrope Regular"/>
                <a:ea typeface="Manrope Regular"/>
                <a:cs typeface="Manrope Regular"/>
                <a:sym typeface="Manrope Regular"/>
              </a:rPr>
              <a:t>B) Il computer </a:t>
            </a:r>
            <a:br>
              <a:rPr>
                <a:latin typeface="Manrope Regular"/>
                <a:ea typeface="Manrope Regular"/>
                <a:cs typeface="Manrope Regular"/>
                <a:sym typeface="Manrope Regular"/>
              </a:rPr>
            </a:br>
            <a:r>
              <a:rPr>
                <a:latin typeface="Manrope Regular"/>
                <a:ea typeface="Manrope Regular"/>
                <a:cs typeface="Manrope Regular"/>
                <a:sym typeface="Manrope Regular"/>
              </a:rPr>
              <a:t>C) La lampada </a:t>
            </a:r>
            <a:br>
              <a:rPr>
                <a:latin typeface="Manrope Regular"/>
                <a:ea typeface="Manrope Regular"/>
                <a:cs typeface="Manrope Regular"/>
                <a:sym typeface="Manrope Regular"/>
              </a:rPr>
            </a:br>
            <a:r>
              <a:rPr>
                <a:latin typeface="Manrope Regular"/>
                <a:ea typeface="Manrope Regular"/>
                <a:cs typeface="Manrope Regular"/>
                <a:sym typeface="Manrope Regular"/>
              </a:rP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Bold"/>
                <a:ea typeface="Manrope Bold"/>
                <a:cs typeface="Manrope Bold"/>
                <a:sym typeface="Manrope Bold"/>
              </a:defRPr>
            </a:pPr>
            <a:r>
              <a:t>Qual è la temperatura ideale per riscaldare la casa d'inverno senza sprecare energia?</a:t>
            </a:r>
            <a:r>
              <a:rPr>
                <a:latin typeface="Manrope Regular"/>
                <a:ea typeface="Manrope Regular"/>
                <a:cs typeface="Manrope Regular"/>
                <a:sym typeface="Manrope Regular"/>
              </a:rPr>
              <a:t> </a:t>
            </a:r>
            <a:br>
              <a:rPr>
                <a:latin typeface="Manrope Regular"/>
                <a:ea typeface="Manrope Regular"/>
                <a:cs typeface="Manrope Regular"/>
                <a:sym typeface="Manrope Regular"/>
              </a:rPr>
            </a:br>
            <a:r>
              <a:rPr>
                <a:latin typeface="Manrope Regular"/>
                <a:ea typeface="Manrope Regular"/>
                <a:cs typeface="Manrope Regular"/>
                <a:sym typeface="Manrope Regular"/>
              </a:rPr>
              <a:t>A) 16 gradi </a:t>
            </a:r>
            <a:br>
              <a:rPr>
                <a:latin typeface="Manrope Regular"/>
                <a:ea typeface="Manrope Regular"/>
                <a:cs typeface="Manrope Regular"/>
                <a:sym typeface="Manrope Regular"/>
              </a:rPr>
            </a:br>
            <a:r>
              <a:rPr>
                <a:latin typeface="Manrope Regular"/>
                <a:ea typeface="Manrope Regular"/>
                <a:cs typeface="Manrope Regular"/>
                <a:sym typeface="Manrope Regular"/>
              </a:rPr>
              <a:t>B) 19 gradi </a:t>
            </a:r>
            <a:br>
              <a:rPr>
                <a:latin typeface="Manrope Regular"/>
                <a:ea typeface="Manrope Regular"/>
                <a:cs typeface="Manrope Regular"/>
                <a:sym typeface="Manrope Regular"/>
              </a:rPr>
            </a:br>
            <a:r>
              <a:rPr>
                <a:latin typeface="Manrope Regular"/>
                <a:ea typeface="Manrope Regular"/>
                <a:cs typeface="Manrope Regular"/>
                <a:sym typeface="Manrope Regular"/>
              </a:rPr>
              <a:t>C) 24 gradi </a:t>
            </a:r>
            <a:br>
              <a:rPr>
                <a:latin typeface="Manrope Regular"/>
                <a:ea typeface="Manrope Regular"/>
                <a:cs typeface="Manrope Regular"/>
                <a:sym typeface="Manrope Regular"/>
              </a:rPr>
            </a:br>
            <a:r>
              <a:rPr>
                <a:latin typeface="Manrope Regular"/>
                <a:ea typeface="Manrope Regular"/>
                <a:cs typeface="Manrope Regular"/>
                <a:sym typeface="Manrope Regular"/>
              </a:rPr>
              <a:t>(Risposta corretta: B) </a:t>
            </a:r>
          </a:p>
          <a:p>
            <a:pPr marL="457200" indent="-317500" algn="l" defTabSz="457200">
              <a:buClr>
                <a:srgbClr val="000000">
                  <a:alpha val="84705"/>
                </a:srgbClr>
              </a:buClr>
              <a:buSzPct val="100000"/>
              <a:buFont typeface="Helvetica"/>
              <a:buAutoNum type="arabicPeriod"/>
              <a:defRPr sz="1600">
                <a:solidFill>
                  <a:srgbClr val="000000"/>
                </a:solidFill>
                <a:latin typeface="Manrope Regular"/>
                <a:ea typeface="Manrope Regular"/>
                <a:cs typeface="Manrope Regular"/>
                <a:sym typeface="Manrope Regular"/>
              </a:defRPr>
            </a:pPr>
            <a:r>
              <a:rPr>
                <a:latin typeface="Manrope Bold"/>
                <a:ea typeface="Manrope Bold"/>
                <a:cs typeface="Manrope Bold"/>
                <a:sym typeface="Manrope Bold"/>
              </a:rPr>
              <a:t>Quale di queste azioni aiuta a risparmiare energia?</a:t>
            </a:r>
            <a:r>
              <a:t> </a:t>
            </a:r>
            <a:br/>
            <a:r>
              <a:t>A) Usare lampadine speciali a basso consumo, come quelle a LED </a:t>
            </a:r>
            <a:br/>
            <a:r>
              <a:t>B) Tenere il riscaldamento acceso tutto il giorno </a:t>
            </a:r>
            <a:br/>
            <a:r>
              <a:t>C) Fare lunghi bagni caldi </a:t>
            </a:r>
            <a:br/>
            <a: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Bold"/>
                <a:ea typeface="Manrope Bold"/>
                <a:cs typeface="Manrope Bold"/>
                <a:sym typeface="Manrope Bold"/>
              </a:defRPr>
            </a:pPr>
            <a:r>
              <a:t>Perché gli elettrodomestici con la classe energetica A+++ sono migliori?</a:t>
            </a:r>
            <a:r>
              <a:rPr>
                <a:latin typeface="Manrope Regular"/>
                <a:ea typeface="Manrope Regular"/>
                <a:cs typeface="Manrope Regular"/>
                <a:sym typeface="Manrope Regular"/>
              </a:rPr>
              <a:t> </a:t>
            </a:r>
            <a:br>
              <a:rPr>
                <a:latin typeface="Manrope Regular"/>
                <a:ea typeface="Manrope Regular"/>
                <a:cs typeface="Manrope Regular"/>
                <a:sym typeface="Manrope Regular"/>
              </a:rPr>
            </a:br>
            <a:r>
              <a:rPr>
                <a:latin typeface="Manrope Regular"/>
                <a:ea typeface="Manrope Regular"/>
                <a:cs typeface="Manrope Regular"/>
                <a:sym typeface="Manrope Regular"/>
              </a:rPr>
              <a:t>A) Costano meno da usare perché consumano meno energia </a:t>
            </a:r>
            <a:br>
              <a:rPr>
                <a:latin typeface="Manrope Regular"/>
                <a:ea typeface="Manrope Regular"/>
                <a:cs typeface="Manrope Regular"/>
                <a:sym typeface="Manrope Regular"/>
              </a:rPr>
            </a:br>
            <a:r>
              <a:rPr>
                <a:latin typeface="Manrope Regular"/>
                <a:ea typeface="Manrope Regular"/>
                <a:cs typeface="Manrope Regular"/>
                <a:sym typeface="Manrope Regular"/>
              </a:rPr>
              <a:t>B) Hanno un design più accattivante </a:t>
            </a:r>
            <a:br>
              <a:rPr>
                <a:latin typeface="Manrope Regular"/>
                <a:ea typeface="Manrope Regular"/>
                <a:cs typeface="Manrope Regular"/>
                <a:sym typeface="Manrope Regular"/>
              </a:rPr>
            </a:br>
            <a:r>
              <a:rPr>
                <a:latin typeface="Manrope Regular"/>
                <a:ea typeface="Manrope Regular"/>
                <a:cs typeface="Manrope Regular"/>
                <a:sym typeface="Manrope Regular"/>
              </a:rPr>
              <a:t>C) Sono più grandi </a:t>
            </a:r>
            <a:br>
              <a:rPr>
                <a:latin typeface="Manrope Regular"/>
                <a:ea typeface="Manrope Regular"/>
                <a:cs typeface="Manrope Regular"/>
                <a:sym typeface="Manrope Regular"/>
              </a:rPr>
            </a:br>
            <a:r>
              <a:rPr>
                <a:latin typeface="Manrope Regular"/>
                <a:ea typeface="Manrope Regular"/>
                <a:cs typeface="Manrope Regular"/>
                <a:sym typeface="Manrope Regular"/>
              </a:rPr>
              <a:t>(Risposta corretta: A) </a:t>
            </a:r>
          </a:p>
          <a:p>
            <a:pPr algn="l" defTabSz="457200">
              <a:defRPr sz="1600">
                <a:solidFill>
                  <a:srgbClr val="000000"/>
                </a:solidFill>
                <a:latin typeface="Manrope Regular"/>
                <a:ea typeface="Manrope Regular"/>
                <a:cs typeface="Manrope Regular"/>
                <a:sym typeface="Manrope Regular"/>
              </a:defRPr>
            </a:pPr>
            <a:endParaRPr>
              <a:latin typeface="Manrope Regular"/>
              <a:ea typeface="Manrope Regular"/>
              <a:cs typeface="Manrope Regular"/>
              <a:sym typeface="Manrope Regular"/>
            </a:endParaRPr>
          </a:p>
          <a:p>
            <a:pPr algn="l" defTabSz="457200">
              <a:defRPr sz="1600">
                <a:solidFill>
                  <a:srgbClr val="000000"/>
                </a:solidFill>
                <a:latin typeface="Manrope Regular"/>
                <a:ea typeface="Manrope Regular"/>
                <a:cs typeface="Manrope Regular"/>
                <a:sym typeface="Manrope Regular"/>
              </a:defRPr>
            </a:pPr>
            <a:endParaRPr>
              <a:latin typeface="Manrope Regular"/>
              <a:ea typeface="Manrope Regular"/>
              <a:cs typeface="Manrope Regular"/>
              <a:sym typeface="Manrope Regular"/>
            </a:endParaRPr>
          </a:p>
          <a:p>
            <a:pPr algn="l" defTabSz="457200">
              <a:defRPr sz="1600">
                <a:solidFill>
                  <a:srgbClr val="000000"/>
                </a:solidFill>
                <a:latin typeface="Manrope Bold"/>
                <a:ea typeface="Manrope Bold"/>
                <a:cs typeface="Manrope Bold"/>
                <a:sym typeface="Manrope Bold"/>
              </a:defRPr>
            </a:pPr>
            <a:r>
              <a:t>Buone Pratiche Quotidiane</a:t>
            </a:r>
          </a:p>
          <a:p>
            <a:pPr algn="l" defTabSz="457200">
              <a:defRPr sz="1600">
                <a:solidFill>
                  <a:srgbClr val="000000"/>
                </a:solidFill>
                <a:latin typeface="Manrope Bold"/>
                <a:ea typeface="Manrope Bold"/>
                <a:cs typeface="Manrope Bold"/>
                <a:sym typeface="Manrope Bold"/>
              </a:defRPr>
            </a:pPr>
            <a:endParaRPr/>
          </a:p>
          <a:p>
            <a:pPr marL="457200" indent="-317500" algn="l" defTabSz="457200">
              <a:buClr>
                <a:srgbClr val="000000">
                  <a:alpha val="84705"/>
                </a:srgbClr>
              </a:buClr>
              <a:buSzPct val="100000"/>
              <a:buFont typeface="Helvetica"/>
              <a:buAutoNum type="arabicPeriod"/>
              <a:defRPr sz="1600">
                <a:solidFill>
                  <a:srgbClr val="000000"/>
                </a:solidFill>
                <a:latin typeface="Manrope Regular"/>
                <a:ea typeface="Manrope Regular"/>
                <a:cs typeface="Manrope Regular"/>
                <a:sym typeface="Manrope Regular"/>
              </a:defRPr>
            </a:pPr>
            <a:r>
              <a:rPr>
                <a:latin typeface="Manrope Bold"/>
                <a:ea typeface="Manrope Bold"/>
                <a:cs typeface="Manrope Bold"/>
                <a:sym typeface="Manrope Bold"/>
              </a:rPr>
              <a:t>Cos'è l'"eco-driving"?</a:t>
            </a:r>
            <a:r>
              <a:t> </a:t>
            </a:r>
            <a:br/>
            <a:r>
              <a:t>A) Guidare in modo attento per consumare meno benzina e inquinare meno </a:t>
            </a:r>
            <a:br/>
            <a:r>
              <a:t>B) Correre in macchina il più veloce possibile </a:t>
            </a:r>
            <a:br/>
            <a:r>
              <a:t>C) Guidare di notte </a:t>
            </a:r>
            <a:br/>
            <a: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Regular"/>
                <a:ea typeface="Manrope Regular"/>
                <a:cs typeface="Manrope Regular"/>
                <a:sym typeface="Manrope Regular"/>
              </a:defRPr>
            </a:pPr>
            <a:r>
              <a:rPr>
                <a:latin typeface="Manrope Bold"/>
                <a:ea typeface="Manrope Bold"/>
                <a:cs typeface="Manrope Bold"/>
                <a:sym typeface="Manrope Bold"/>
              </a:rPr>
              <a:t>Come puoi risparmiare energia quando cucini?</a:t>
            </a:r>
            <a:r>
              <a:t> </a:t>
            </a:r>
            <a:br/>
            <a:r>
              <a:t>A) Spegnere il forno qualche minuto prima che il cibo sia pronto, perché il calore rimane dentro </a:t>
            </a:r>
            <a:br/>
            <a:r>
              <a:t>B) Usare pentole molto grandi </a:t>
            </a:r>
            <a:br/>
            <a:r>
              <a:t>C) Cuocere solo cibi surgelati </a:t>
            </a:r>
            <a:br/>
            <a: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Bold"/>
                <a:ea typeface="Manrope Bold"/>
                <a:cs typeface="Manrope Bold"/>
                <a:sym typeface="Manrope Bold"/>
              </a:defRPr>
            </a:pPr>
            <a:r>
              <a:t>Cosa puoi fare per risparmiare energia con i tuoi dispositivi elettronici?</a:t>
            </a:r>
            <a:r>
              <a:rPr>
                <a:latin typeface="Manrope Regular"/>
                <a:ea typeface="Manrope Regular"/>
                <a:cs typeface="Manrope Regular"/>
                <a:sym typeface="Manrope Regular"/>
              </a:rPr>
              <a:t> </a:t>
            </a:r>
            <a:br>
              <a:rPr>
                <a:latin typeface="Manrope Regular"/>
                <a:ea typeface="Manrope Regular"/>
                <a:cs typeface="Manrope Regular"/>
                <a:sym typeface="Manrope Regular"/>
              </a:rPr>
            </a:br>
            <a:r>
              <a:rPr>
                <a:latin typeface="Manrope Regular"/>
                <a:ea typeface="Manrope Regular"/>
                <a:cs typeface="Manrope Regular"/>
                <a:sym typeface="Manrope Regular"/>
              </a:rPr>
              <a:t>A) Spegnere e scollegare i dispositivi quando non li usi </a:t>
            </a:r>
            <a:br>
              <a:rPr>
                <a:latin typeface="Manrope Regular"/>
                <a:ea typeface="Manrope Regular"/>
                <a:cs typeface="Manrope Regular"/>
                <a:sym typeface="Manrope Regular"/>
              </a:rPr>
            </a:br>
            <a:r>
              <a:rPr>
                <a:latin typeface="Manrope Regular"/>
                <a:ea typeface="Manrope Regular"/>
                <a:cs typeface="Manrope Regular"/>
                <a:sym typeface="Manrope Regular"/>
              </a:rPr>
              <a:t>B) Tenere tutto sempre attaccato alla corrente </a:t>
            </a:r>
            <a:br>
              <a:rPr>
                <a:latin typeface="Manrope Regular"/>
                <a:ea typeface="Manrope Regular"/>
                <a:cs typeface="Manrope Regular"/>
                <a:sym typeface="Manrope Regular"/>
              </a:rPr>
            </a:br>
            <a:r>
              <a:rPr>
                <a:latin typeface="Manrope Regular"/>
                <a:ea typeface="Manrope Regular"/>
                <a:cs typeface="Manrope Regular"/>
                <a:sym typeface="Manrope Regular"/>
              </a:rPr>
              <a:t>C) Lasciare il computer acceso tutto il giorno </a:t>
            </a:r>
            <a:br>
              <a:rPr>
                <a:latin typeface="Manrope Regular"/>
                <a:ea typeface="Manrope Regular"/>
                <a:cs typeface="Manrope Regular"/>
                <a:sym typeface="Manrope Regular"/>
              </a:rPr>
            </a:br>
            <a:r>
              <a:rPr>
                <a:latin typeface="Manrope Regular"/>
                <a:ea typeface="Manrope Regular"/>
                <a:cs typeface="Manrope Regular"/>
                <a:sym typeface="Manrope Regular"/>
              </a:rP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Bold"/>
                <a:ea typeface="Manrope Bold"/>
                <a:cs typeface="Manrope Bold"/>
                <a:sym typeface="Manrope Bold"/>
              </a:defRPr>
            </a:pPr>
            <a:r>
              <a:t>Perché è importante fare la raccolta differenziata?</a:t>
            </a:r>
            <a:r>
              <a:rPr>
                <a:latin typeface="Manrope Regular"/>
                <a:ea typeface="Manrope Regular"/>
                <a:cs typeface="Manrope Regular"/>
                <a:sym typeface="Manrope Regular"/>
              </a:rPr>
              <a:t> </a:t>
            </a:r>
            <a:br>
              <a:rPr>
                <a:latin typeface="Manrope Regular"/>
                <a:ea typeface="Manrope Regular"/>
                <a:cs typeface="Manrope Regular"/>
                <a:sym typeface="Manrope Regular"/>
              </a:rPr>
            </a:br>
            <a:r>
              <a:rPr>
                <a:latin typeface="Manrope Regular"/>
                <a:ea typeface="Manrope Regular"/>
                <a:cs typeface="Manrope Regular"/>
                <a:sym typeface="Manrope Regular"/>
              </a:rPr>
              <a:t>A) Per aiutare l'ambiente e ridurre i rifiuti </a:t>
            </a:r>
            <a:br>
              <a:rPr>
                <a:latin typeface="Manrope Regular"/>
                <a:ea typeface="Manrope Regular"/>
                <a:cs typeface="Manrope Regular"/>
                <a:sym typeface="Manrope Regular"/>
              </a:rPr>
            </a:br>
            <a:r>
              <a:rPr>
                <a:latin typeface="Manrope Regular"/>
                <a:ea typeface="Manrope Regular"/>
                <a:cs typeface="Manrope Regular"/>
                <a:sym typeface="Manrope Regular"/>
              </a:rPr>
              <a:t>B) Per divertirsi a separare i colori </a:t>
            </a:r>
            <a:br>
              <a:rPr>
                <a:latin typeface="Manrope Regular"/>
                <a:ea typeface="Manrope Regular"/>
                <a:cs typeface="Manrope Regular"/>
                <a:sym typeface="Manrope Regular"/>
              </a:rPr>
            </a:br>
            <a:r>
              <a:rPr>
                <a:latin typeface="Manrope Regular"/>
                <a:ea typeface="Manrope Regular"/>
                <a:cs typeface="Manrope Regular"/>
                <a:sym typeface="Manrope Regular"/>
              </a:rPr>
              <a:t>C) Per buttare tutto insieme nel cestino </a:t>
            </a:r>
            <a:br>
              <a:rPr>
                <a:latin typeface="Manrope Regular"/>
                <a:ea typeface="Manrope Regular"/>
                <a:cs typeface="Manrope Regular"/>
                <a:sym typeface="Manrope Regular"/>
              </a:rPr>
            </a:br>
            <a:r>
              <a:rPr>
                <a:latin typeface="Manrope Regular"/>
                <a:ea typeface="Manrope Regular"/>
                <a:cs typeface="Manrope Regular"/>
                <a:sym typeface="Manrope Regular"/>
              </a:rPr>
              <a:t>(Risposta corretta: A) </a:t>
            </a:r>
          </a:p>
          <a:p>
            <a:pPr marL="457200" indent="-317500" algn="l" defTabSz="457200">
              <a:buClr>
                <a:srgbClr val="000000">
                  <a:alpha val="84705"/>
                </a:srgbClr>
              </a:buClr>
              <a:buSzPct val="100000"/>
              <a:buFont typeface="Helvetica"/>
              <a:buAutoNum type="arabicPeriod"/>
              <a:defRPr sz="1600">
                <a:solidFill>
                  <a:srgbClr val="000000"/>
                </a:solidFill>
                <a:latin typeface="Manrope Regular"/>
                <a:ea typeface="Manrope Regular"/>
                <a:cs typeface="Manrope Regular"/>
                <a:sym typeface="Manrope Regular"/>
              </a:defRPr>
            </a:pPr>
            <a:r>
              <a:rPr>
                <a:latin typeface="Manrope Bold"/>
                <a:ea typeface="Manrope Bold"/>
                <a:cs typeface="Manrope Bold"/>
                <a:sym typeface="Manrope Bold"/>
              </a:rPr>
              <a:t>Come puoi consumare meno acqua calda in casa?</a:t>
            </a:r>
            <a:r>
              <a:t> </a:t>
            </a:r>
            <a:br/>
            <a:r>
              <a:t>A) Fare la doccia più velocemente e usare un getto meno forte </a:t>
            </a:r>
            <a:br/>
            <a:r>
              <a:t>B) Fare bagni lunghi e caldi </a:t>
            </a:r>
            <a:br/>
            <a:r>
              <a:t>C) Lavare i piatti con molta acqua calda </a:t>
            </a:r>
            <a:br/>
            <a:r>
              <a:t>(Risposta corretta: A) </a:t>
            </a:r>
          </a:p>
        </p:txBody>
      </p:sp>
      <p:pic>
        <p:nvPicPr>
          <p:cNvPr id="353" name="sconosciuto.png" descr="sconosciuto.png"/>
          <p:cNvPicPr>
            <a:picLocks noChangeAspect="1"/>
          </p:cNvPicPr>
          <p:nvPr/>
        </p:nvPicPr>
        <p:blipFill>
          <a:blip r:embed="rId2"/>
          <a:stretch>
            <a:fillRect/>
          </a:stretch>
        </p:blipFill>
        <p:spPr>
          <a:xfrm>
            <a:off x="1531833" y="2732251"/>
            <a:ext cx="12701" cy="12701"/>
          </a:xfrm>
          <a:prstGeom prst="rect">
            <a:avLst/>
          </a:prstGeom>
          <a:ln w="12700">
            <a:miter lim="400000"/>
          </a:ln>
        </p:spPr>
      </p:pic>
      <p:pic>
        <p:nvPicPr>
          <p:cNvPr id="354" name="sconosciuto.png" descr="sconosciuto.png"/>
          <p:cNvPicPr>
            <a:picLocks noChangeAspect="1"/>
          </p:cNvPicPr>
          <p:nvPr/>
        </p:nvPicPr>
        <p:blipFill>
          <a:blip r:embed="rId2"/>
          <a:stretch>
            <a:fillRect/>
          </a:stretch>
        </p:blipFill>
        <p:spPr>
          <a:xfrm>
            <a:off x="1531833" y="2732251"/>
            <a:ext cx="12701" cy="12701"/>
          </a:xfrm>
          <a:prstGeom prst="rect">
            <a:avLst/>
          </a:prstGeom>
          <a:ln w="12700">
            <a:miter lim="400000"/>
          </a:ln>
        </p:spPr>
      </p:pic>
      <p:sp>
        <p:nvSpPr>
          <p:cNvPr id="355" name="RISPOSTE"/>
          <p:cNvSpPr txBox="1"/>
          <p:nvPr/>
        </p:nvSpPr>
        <p:spPr>
          <a:xfrm>
            <a:off x="2206766" y="927496"/>
            <a:ext cx="19970467"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00000"/>
                </a:solidFill>
                <a:latin typeface="Manrope Bold"/>
                <a:ea typeface="Manrope Bold"/>
                <a:cs typeface="Manrope Bold"/>
                <a:sym typeface="Manrope Bold"/>
              </a:defRPr>
            </a:lvl1pPr>
          </a:lstStyle>
          <a:p>
            <a:r>
              <a:t>RISPOSTE</a:t>
            </a:r>
          </a:p>
        </p:txBody>
      </p:sp>
      <p:pic>
        <p:nvPicPr>
          <p:cNvPr id="356" name="Risorsa 1@300x.png" descr="Risorsa 1@300x.png"/>
          <p:cNvPicPr>
            <a:picLocks noChangeAspect="1"/>
          </p:cNvPicPr>
          <p:nvPr/>
        </p:nvPicPr>
        <p:blipFill>
          <a:blip r:embed="rId3"/>
          <a:stretch>
            <a:fillRect/>
          </a:stretch>
        </p:blipFill>
        <p:spPr>
          <a:xfrm>
            <a:off x="1510422" y="1057681"/>
            <a:ext cx="485832" cy="46353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2A3"/>
        </a:solidFill>
        <a:effectLst/>
      </p:bgPr>
    </p:bg>
    <p:spTree>
      <p:nvGrpSpPr>
        <p:cNvPr id="1" name=""/>
        <p:cNvGrpSpPr/>
        <p:nvPr/>
      </p:nvGrpSpPr>
      <p:grpSpPr>
        <a:xfrm>
          <a:off x="0" y="0"/>
          <a:ext cx="0" cy="0"/>
          <a:chOff x="0" y="0"/>
          <a:chExt cx="0" cy="0"/>
        </a:xfrm>
      </p:grpSpPr>
      <p:pic>
        <p:nvPicPr>
          <p:cNvPr id="358" name="Risorsa 1@300x.png" descr="Risorsa 1@300x.png"/>
          <p:cNvPicPr>
            <a:picLocks noChangeAspect="1"/>
          </p:cNvPicPr>
          <p:nvPr/>
        </p:nvPicPr>
        <p:blipFill>
          <a:blip r:embed="rId2"/>
          <a:stretch>
            <a:fillRect/>
          </a:stretch>
        </p:blipFill>
        <p:spPr>
          <a:xfrm>
            <a:off x="1604016" y="4439958"/>
            <a:ext cx="962443" cy="918267"/>
          </a:xfrm>
          <a:prstGeom prst="rect">
            <a:avLst/>
          </a:prstGeom>
          <a:ln w="12700">
            <a:miter lim="400000"/>
          </a:ln>
        </p:spPr>
      </p:pic>
      <p:sp>
        <p:nvSpPr>
          <p:cNvPr id="359" name="Domande finali"/>
          <p:cNvSpPr txBox="1"/>
          <p:nvPr/>
        </p:nvSpPr>
        <p:spPr>
          <a:xfrm>
            <a:off x="1437788" y="5878195"/>
            <a:ext cx="5940029" cy="1959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l">
              <a:lnSpc>
                <a:spcPct val="90000"/>
              </a:lnSpc>
              <a:defRPr sz="6400" b="1">
                <a:solidFill>
                  <a:srgbClr val="FFFFFF"/>
                </a:solidFill>
                <a:uFill>
                  <a:solidFill>
                    <a:srgbClr val="156082"/>
                  </a:solidFill>
                </a:uFill>
                <a:latin typeface="Aptos"/>
                <a:ea typeface="Aptos"/>
                <a:cs typeface="Aptos"/>
                <a:sym typeface="Aptos"/>
              </a:defRPr>
            </a:lvl1pPr>
          </a:lstStyle>
          <a:p>
            <a:pPr>
              <a:defRPr b="0">
                <a:uFillTx/>
                <a:latin typeface="Manrope Bold"/>
                <a:ea typeface="Manrope Bold"/>
                <a:cs typeface="Manrope Bold"/>
                <a:sym typeface="Manrope Bold"/>
              </a:defRPr>
            </a:pPr>
            <a:r>
              <a:rPr b="1">
                <a:uFill>
                  <a:solidFill>
                    <a:srgbClr val="156082"/>
                  </a:solidFill>
                </a:uFill>
                <a:latin typeface="Aptos"/>
                <a:ea typeface="Aptos"/>
                <a:cs typeface="Aptos"/>
                <a:sym typeface="Aptos"/>
              </a:rPr>
              <a:t>Domande finali</a:t>
            </a:r>
          </a:p>
        </p:txBody>
      </p:sp>
      <p:sp>
        <p:nvSpPr>
          <p:cNvPr id="360" name="Linea"/>
          <p:cNvSpPr/>
          <p:nvPr/>
        </p:nvSpPr>
        <p:spPr>
          <a:xfrm>
            <a:off x="1535177" y="5679750"/>
            <a:ext cx="14854637" cy="1"/>
          </a:xfrm>
          <a:prstGeom prst="line">
            <a:avLst/>
          </a:prstGeom>
          <a:ln w="50800">
            <a:solidFill>
              <a:srgbClr val="FFFFFF"/>
            </a:solidFill>
            <a:miter lim="400000"/>
          </a:ln>
        </p:spPr>
        <p:txBody>
          <a:bodyPr lIns="50800" tIns="50800" rIns="50800" bIns="50800" anchor="ctr"/>
          <a:lstStyle/>
          <a:p>
            <a:endParaRPr/>
          </a:p>
        </p:txBody>
      </p:sp>
      <p:sp>
        <p:nvSpPr>
          <p:cNvPr id="363" name="Linea di collegamento"/>
          <p:cNvSpPr/>
          <p:nvPr/>
        </p:nvSpPr>
        <p:spPr>
          <a:xfrm>
            <a:off x="-9176009" y="-3160033"/>
            <a:ext cx="15179973" cy="7003821"/>
          </a:xfrm>
          <a:custGeom>
            <a:avLst/>
            <a:gdLst/>
            <a:ahLst/>
            <a:cxnLst>
              <a:cxn ang="0">
                <a:pos x="wd2" y="hd2"/>
              </a:cxn>
              <a:cxn ang="5400000">
                <a:pos x="wd2" y="hd2"/>
              </a:cxn>
              <a:cxn ang="10800000">
                <a:pos x="wd2" y="hd2"/>
              </a:cxn>
              <a:cxn ang="16200000">
                <a:pos x="wd2" y="hd2"/>
              </a:cxn>
            </a:cxnLst>
            <a:rect l="0" t="0" r="r" b="b"/>
            <a:pathLst>
              <a:path w="21600" h="17648" extrusionOk="0">
                <a:moveTo>
                  <a:pt x="0" y="14427"/>
                </a:moveTo>
                <a:cubicBezTo>
                  <a:pt x="10730" y="21600"/>
                  <a:pt x="17930" y="16791"/>
                  <a:pt x="21600" y="0"/>
                </a:cubicBezTo>
              </a:path>
            </a:pathLst>
          </a:custGeom>
          <a:ln w="152400">
            <a:solidFill>
              <a:srgbClr val="FFFFFF"/>
            </a:solidFill>
            <a:custDash>
              <a:ds d="200000" sp="200000"/>
            </a:custDash>
            <a:miter lim="400000"/>
          </a:ln>
        </p:spPr>
        <p:txBody>
          <a:bodyPr/>
          <a:lstStyle/>
          <a:p>
            <a:endParaRPr/>
          </a:p>
        </p:txBody>
      </p:sp>
      <p:pic>
        <p:nvPicPr>
          <p:cNvPr id="362" name="Risorsa 85@300x.png" descr="Risorsa 85@300x.png"/>
          <p:cNvPicPr>
            <a:picLocks noChangeAspect="1"/>
          </p:cNvPicPr>
          <p:nvPr/>
        </p:nvPicPr>
        <p:blipFill>
          <a:blip r:embed="rId3"/>
          <a:stretch>
            <a:fillRect/>
          </a:stretch>
        </p:blipFill>
        <p:spPr>
          <a:xfrm rot="1679513">
            <a:off x="14516100" y="8753937"/>
            <a:ext cx="3022600" cy="34036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Domande per…"/>
          <p:cNvSpPr txBox="1"/>
          <p:nvPr/>
        </p:nvSpPr>
        <p:spPr>
          <a:xfrm>
            <a:off x="1513988" y="2755900"/>
            <a:ext cx="10555925" cy="16700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00000"/>
                </a:solidFill>
                <a:latin typeface="Manrope Bold"/>
                <a:ea typeface="Manrope Bold"/>
                <a:cs typeface="Manrope Bold"/>
                <a:sym typeface="Manrope Bold"/>
              </a:defRPr>
            </a:pPr>
            <a:r>
              <a:t>Domande per</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00000"/>
                </a:solidFill>
                <a:latin typeface="Manrope Bold"/>
                <a:ea typeface="Manrope Bold"/>
                <a:cs typeface="Manrope Bold"/>
                <a:sym typeface="Manrope Bold"/>
              </a:defRPr>
            </a:pPr>
            <a:r>
              <a:t>le scuole elementari</a:t>
            </a:r>
          </a:p>
        </p:txBody>
      </p:sp>
      <p:pic>
        <p:nvPicPr>
          <p:cNvPr id="366" name="Risorsa 1@300x.png" descr="Risorsa 1@300x.png"/>
          <p:cNvPicPr>
            <a:picLocks noChangeAspect="1"/>
          </p:cNvPicPr>
          <p:nvPr/>
        </p:nvPicPr>
        <p:blipFill>
          <a:blip r:embed="rId2"/>
          <a:stretch>
            <a:fillRect/>
          </a:stretch>
        </p:blipFill>
        <p:spPr>
          <a:xfrm>
            <a:off x="1576614" y="1814081"/>
            <a:ext cx="780809" cy="744970"/>
          </a:xfrm>
          <a:prstGeom prst="rect">
            <a:avLst/>
          </a:prstGeom>
          <a:ln w="12700">
            <a:miter lim="400000"/>
          </a:ln>
        </p:spPr>
      </p:pic>
      <p:sp>
        <p:nvSpPr>
          <p:cNvPr id="367" name="Linea"/>
          <p:cNvSpPr/>
          <p:nvPr/>
        </p:nvSpPr>
        <p:spPr>
          <a:xfrm>
            <a:off x="1535177" y="4648200"/>
            <a:ext cx="6668745" cy="0"/>
          </a:xfrm>
          <a:prstGeom prst="line">
            <a:avLst/>
          </a:prstGeom>
          <a:ln w="50800">
            <a:solidFill>
              <a:srgbClr val="000000"/>
            </a:solidFill>
            <a:miter lim="400000"/>
          </a:ln>
        </p:spPr>
        <p:txBody>
          <a:bodyPr lIns="50800" tIns="50800" rIns="50800" bIns="50800" anchor="ctr"/>
          <a:lstStyle/>
          <a:p>
            <a:endParaRPr/>
          </a:p>
        </p:txBody>
      </p:sp>
      <p:sp>
        <p:nvSpPr>
          <p:cNvPr id="368" name="1.…"/>
          <p:cNvSpPr txBox="1"/>
          <p:nvPr/>
        </p:nvSpPr>
        <p:spPr>
          <a:xfrm>
            <a:off x="1513988" y="4997450"/>
            <a:ext cx="14672649" cy="5712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733632"/>
          <a:lstStyle/>
          <a:p>
            <a:pPr marL="457200" algn="l" defTabSz="457200">
              <a:defRPr sz="3200">
                <a:solidFill>
                  <a:srgbClr val="000000"/>
                </a:solidFill>
                <a:uFill>
                  <a:solidFill>
                    <a:srgbClr val="000000"/>
                  </a:solidFill>
                </a:uFill>
                <a:latin typeface="Manrope Bold"/>
                <a:ea typeface="Manrope Bold"/>
                <a:cs typeface="Manrope Bold"/>
                <a:sym typeface="Manrope Bold"/>
              </a:defRPr>
            </a:pPr>
            <a:r>
              <a:t>1.</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“Vengo dal cielo, ma non sono pioggia,</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scaldo il mondo con la mia mano dolce e rossa.</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Di giorno splendo, la notte riposo.</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senza di me tutto resta in riposo”.</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endParaRP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&gt; Cos'è? </a:t>
            </a:r>
          </a:p>
          <a:p>
            <a:pPr algn="l" defTabSz="457200">
              <a:defRPr sz="3200">
                <a:solidFill>
                  <a:srgbClr val="000000"/>
                </a:solidFill>
                <a:uFill>
                  <a:solidFill>
                    <a:srgbClr val="000000"/>
                  </a:solidFill>
                </a:uFill>
                <a:latin typeface="Manrope Regular"/>
                <a:ea typeface="Manrope Regular"/>
                <a:cs typeface="Manrope Regular"/>
                <a:sym typeface="Manrope Regular"/>
              </a:defRPr>
            </a:pPr>
            <a:endParaRPr/>
          </a:p>
          <a:p>
            <a:pPr marL="457200" algn="l" defTabSz="457200">
              <a:defRPr sz="3200">
                <a:solidFill>
                  <a:srgbClr val="000000"/>
                </a:solidFill>
                <a:uFill>
                  <a:solidFill>
                    <a:srgbClr val="000000"/>
                  </a:solidFill>
                </a:uFill>
                <a:latin typeface="Manrope Bold"/>
                <a:ea typeface="Manrope Bold"/>
                <a:cs typeface="Manrope Bold"/>
                <a:sym typeface="Manrope Bold"/>
              </a:defRPr>
            </a:pPr>
            <a:r>
              <a:t>2.</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“Soffio senza sosta, ma non mi vedi,</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muovo le foglie, piego gli steli.</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Le pale giganti faccio girare,</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la mia forza l'aria sa donare”.</a:t>
            </a: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endParaRP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endParaRPr/>
          </a:p>
          <a:p>
            <a:pPr marL="457200" algn="l" defTabSz="457200">
              <a:defRPr sz="3200">
                <a:solidFill>
                  <a:srgbClr val="000000"/>
                </a:solidFill>
                <a:uFill>
                  <a:solidFill>
                    <a:srgbClr val="000000"/>
                  </a:solidFill>
                </a:uFill>
                <a:latin typeface="Manrope Regular"/>
                <a:ea typeface="Manrope Regular"/>
                <a:cs typeface="Manrope Regular"/>
                <a:sym typeface="Manrope Regular"/>
              </a:defRPr>
            </a:pPr>
            <a:r>
              <a:t>&gt; Cos'è?</a:t>
            </a:r>
          </a:p>
          <a:p>
            <a:pPr algn="l" defTabSz="457200">
              <a:defRPr sz="3200">
                <a:solidFill>
                  <a:srgbClr val="000000"/>
                </a:solidFill>
                <a:uFill>
                  <a:solidFill>
                    <a:srgbClr val="000000"/>
                  </a:solidFill>
                </a:uFill>
                <a:latin typeface="Manrope Regular"/>
                <a:ea typeface="Manrope Regular"/>
                <a:cs typeface="Manrope Regular"/>
                <a:sym typeface="Manrope Regular"/>
              </a:defRPr>
            </a:pPr>
            <a:endParaRPr/>
          </a:p>
        </p:txBody>
      </p:sp>
      <p:sp>
        <p:nvSpPr>
          <p:cNvPr id="369"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370"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371" name="18"/>
          <p:cNvSpPr txBox="1"/>
          <p:nvPr/>
        </p:nvSpPr>
        <p:spPr>
          <a:xfrm>
            <a:off x="16142493" y="12583120"/>
            <a:ext cx="4439668" cy="45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18</a:t>
            </a:r>
          </a:p>
        </p:txBody>
      </p:sp>
      <p:sp>
        <p:nvSpPr>
          <p:cNvPr id="372" name="Risposta: L'energia eolica!…"/>
          <p:cNvSpPr txBox="1"/>
          <p:nvPr/>
        </p:nvSpPr>
        <p:spPr>
          <a:xfrm rot="10800000">
            <a:off x="1253014" y="10387169"/>
            <a:ext cx="14672650" cy="9664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733632"/>
          <a:lstStyle/>
          <a:p>
            <a:pPr algn="l" defTabSz="457200">
              <a:defRPr sz="2000">
                <a:solidFill>
                  <a:srgbClr val="000000"/>
                </a:solidFill>
                <a:uFill>
                  <a:solidFill>
                    <a:srgbClr val="000000"/>
                  </a:solidFill>
                </a:uFill>
                <a:latin typeface="Manrope Regular"/>
                <a:ea typeface="Manrope Regular"/>
                <a:cs typeface="Manrope Regular"/>
                <a:sym typeface="Manrope Regular"/>
              </a:defRPr>
            </a:pPr>
            <a:r>
              <a:rPr>
                <a:latin typeface="Manrope Bold"/>
                <a:ea typeface="Manrope Bold"/>
                <a:cs typeface="Manrope Bold"/>
                <a:sym typeface="Manrope Bold"/>
              </a:rPr>
              <a:t>Risposta</a:t>
            </a:r>
            <a:r>
              <a:t>: L'energia eolica! </a:t>
            </a:r>
          </a:p>
          <a:p>
            <a:pPr algn="l" defTabSz="457200">
              <a:defRPr sz="2000">
                <a:solidFill>
                  <a:srgbClr val="000000"/>
                </a:solidFill>
                <a:uFill>
                  <a:solidFill>
                    <a:srgbClr val="000000"/>
                  </a:solidFill>
                </a:uFill>
                <a:latin typeface="Manrope Regular"/>
                <a:ea typeface="Manrope Regular"/>
                <a:cs typeface="Manrope Regular"/>
                <a:sym typeface="Manrope Regular"/>
              </a:defRPr>
            </a:pPr>
            <a:endParaRPr/>
          </a:p>
          <a:p>
            <a:pPr algn="l" defTabSz="457200">
              <a:defRPr sz="2000">
                <a:solidFill>
                  <a:srgbClr val="000000"/>
                </a:solidFill>
                <a:uFill>
                  <a:solidFill>
                    <a:srgbClr val="000000"/>
                  </a:solidFill>
                </a:uFill>
                <a:latin typeface="Manrope Regular"/>
                <a:ea typeface="Manrope Regular"/>
                <a:cs typeface="Manrope Regular"/>
                <a:sym typeface="Manrope Regular"/>
              </a:defRPr>
            </a:pPr>
            <a:r>
              <a:rPr>
                <a:latin typeface="Manrope Bold"/>
                <a:ea typeface="Manrope Bold"/>
                <a:cs typeface="Manrope Bold"/>
                <a:sym typeface="Manrope Bold"/>
              </a:rPr>
              <a:t>Risposta</a:t>
            </a:r>
            <a:r>
              <a:t>: L'energia solare!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ettangolo"/>
          <p:cNvSpPr/>
          <p:nvPr/>
        </p:nvSpPr>
        <p:spPr>
          <a:xfrm>
            <a:off x="12151369" y="-175041"/>
            <a:ext cx="16083262" cy="14279563"/>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75" name="Credits"/>
          <p:cNvSpPr txBox="1"/>
          <p:nvPr/>
        </p:nvSpPr>
        <p:spPr>
          <a:xfrm>
            <a:off x="1488588" y="1898649"/>
            <a:ext cx="10555925" cy="92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FFFFFF"/>
                </a:solidFill>
                <a:latin typeface="Manrope Bold"/>
                <a:ea typeface="Manrope Bold"/>
                <a:cs typeface="Manrope Bold"/>
                <a:sym typeface="Manrope Bold"/>
              </a:defRPr>
            </a:lvl1pPr>
          </a:lstStyle>
          <a:p>
            <a:r>
              <a:t>Credits</a:t>
            </a:r>
          </a:p>
        </p:txBody>
      </p:sp>
      <p:pic>
        <p:nvPicPr>
          <p:cNvPr id="376" name="Risorsa 1@300x.png" descr="Risorsa 1@300x.png"/>
          <p:cNvPicPr>
            <a:picLocks noChangeAspect="1"/>
          </p:cNvPicPr>
          <p:nvPr/>
        </p:nvPicPr>
        <p:blipFill>
          <a:blip r:embed="rId2"/>
          <a:stretch>
            <a:fillRect/>
          </a:stretch>
        </p:blipFill>
        <p:spPr>
          <a:xfrm>
            <a:off x="1525813" y="956830"/>
            <a:ext cx="780809" cy="744970"/>
          </a:xfrm>
          <a:prstGeom prst="rect">
            <a:avLst/>
          </a:prstGeom>
          <a:ln w="12700">
            <a:miter lim="400000"/>
          </a:ln>
        </p:spPr>
      </p:pic>
      <p:sp>
        <p:nvSpPr>
          <p:cNvPr id="377" name="Il presente materiale è stato realizzato nell’ambito del progetto europeo LIFE Energy Poverty 0, cofinanziato dall’Unione Europea (Grant Agreement n. 101077575 | LIFE21-CET-ENERPOV-EP-0).…"/>
          <p:cNvSpPr txBox="1"/>
          <p:nvPr/>
        </p:nvSpPr>
        <p:spPr>
          <a:xfrm>
            <a:off x="1549035" y="4939695"/>
            <a:ext cx="9591035" cy="2546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FFFFFF"/>
                </a:solidFill>
                <a:latin typeface="Manrope Regular"/>
                <a:ea typeface="Manrope Regular"/>
                <a:cs typeface="Manrope Regular"/>
                <a:sym typeface="Manrope Regular"/>
              </a:defRPr>
            </a:pPr>
            <a:r>
              <a:t>Il presente materiale è stato realizzato nell’ambito del progetto europeo LIFE Energy Poverty 0, cofinanziato dall’Unione Europea (Grant Agreement n. 101077575 | LIFE21-CET-ENERPOV-EP-0).</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FFFFFF"/>
                </a:solidFill>
                <a:latin typeface="Manrope Regular"/>
                <a:ea typeface="Manrope Regular"/>
                <a:cs typeface="Manrope Regular"/>
                <a:sym typeface="Manrope Regular"/>
              </a:defRPr>
            </a:pPr>
            <a:r>
              <a:t>I contenuti hanno finalità esclusivamente educative e divulgative. Non possono essere utilizzati a fini commerciali né riprodotti senza autorizzazione dei partner del progetto.</a:t>
            </a:r>
          </a:p>
        </p:txBody>
      </p:sp>
      <p:pic>
        <p:nvPicPr>
          <p:cNvPr id="379" name="Snam_fondazione_Fotografico_4colori.png" descr="Snam_fondazione_Fotografico_4colori.png"/>
          <p:cNvPicPr>
            <a:picLocks noChangeAspect="1"/>
          </p:cNvPicPr>
          <p:nvPr/>
        </p:nvPicPr>
        <p:blipFill>
          <a:blip r:embed="rId3"/>
          <a:stretch>
            <a:fillRect/>
          </a:stretch>
        </p:blipFill>
        <p:spPr>
          <a:xfrm>
            <a:off x="13504229" y="9214401"/>
            <a:ext cx="2306438" cy="1440734"/>
          </a:xfrm>
          <a:prstGeom prst="rect">
            <a:avLst/>
          </a:prstGeom>
          <a:ln w="12700">
            <a:miter lim="400000"/>
          </a:ln>
        </p:spPr>
      </p:pic>
      <p:sp>
        <p:nvSpPr>
          <p:cNvPr id="380" name="Linea"/>
          <p:cNvSpPr/>
          <p:nvPr/>
        </p:nvSpPr>
        <p:spPr>
          <a:xfrm flipV="1">
            <a:off x="12192000" y="-506100"/>
            <a:ext cx="1" cy="14728200"/>
          </a:xfrm>
          <a:prstGeom prst="line">
            <a:avLst/>
          </a:prstGeom>
          <a:ln w="177800">
            <a:solidFill>
              <a:srgbClr val="F5E33E"/>
            </a:solidFill>
            <a:miter lim="400000"/>
          </a:ln>
        </p:spPr>
        <p:txBody>
          <a:bodyPr lIns="50800" tIns="50800" rIns="50800" bIns="50800" anchor="ctr"/>
          <a:lstStyle/>
          <a:p>
            <a:endParaRPr/>
          </a:p>
        </p:txBody>
      </p:sp>
      <p:pic>
        <p:nvPicPr>
          <p:cNvPr id="381" name="YAY_COMPLETO_nero.png" descr="YAY_COMPLETO_nero.png"/>
          <p:cNvPicPr>
            <a:picLocks noChangeAspect="1"/>
          </p:cNvPicPr>
          <p:nvPr/>
        </p:nvPicPr>
        <p:blipFill>
          <a:blip r:embed="rId4"/>
          <a:stretch>
            <a:fillRect/>
          </a:stretch>
        </p:blipFill>
        <p:spPr>
          <a:xfrm>
            <a:off x="21017751" y="9418715"/>
            <a:ext cx="1032106" cy="1032107"/>
          </a:xfrm>
          <a:prstGeom prst="rect">
            <a:avLst/>
          </a:prstGeom>
          <a:ln w="12700">
            <a:miter lim="400000"/>
          </a:ln>
        </p:spPr>
      </p:pic>
      <p:sp>
        <p:nvSpPr>
          <p:cNvPr id="382" name="Queste slides sono state sviluppate da Fondazione Snam in collaborazione con Banco dell’Energia, che ha contribuito con competenze e supporto per rendere il percorso educativo più efficace e interattivo.…"/>
          <p:cNvSpPr txBox="1"/>
          <p:nvPr/>
        </p:nvSpPr>
        <p:spPr>
          <a:xfrm>
            <a:off x="13243929" y="4936520"/>
            <a:ext cx="9591036" cy="25263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000000"/>
                </a:solidFill>
                <a:latin typeface="Manrope Regular"/>
                <a:ea typeface="Manrope Regular"/>
                <a:cs typeface="Manrope Regular"/>
                <a:sym typeface="Manrope Regular"/>
              </a:defRPr>
            </a:pPr>
            <a:r>
              <a:rPr dirty="0" err="1"/>
              <a:t>Queste</a:t>
            </a:r>
            <a:r>
              <a:rPr dirty="0"/>
              <a:t> </a:t>
            </a:r>
            <a:r>
              <a:rPr lang="it-IT"/>
              <a:t>attività</a:t>
            </a:r>
            <a:r>
              <a:t> </a:t>
            </a:r>
            <a:r>
              <a:rPr dirty="0" err="1"/>
              <a:t>sono</a:t>
            </a:r>
            <a:r>
              <a:rPr dirty="0"/>
              <a:t> state </a:t>
            </a:r>
            <a:r>
              <a:rPr dirty="0" err="1"/>
              <a:t>sviluppate</a:t>
            </a:r>
            <a:r>
              <a:rPr dirty="0"/>
              <a:t> da Fondazione </a:t>
            </a:r>
            <a:r>
              <a:rPr dirty="0" err="1"/>
              <a:t>Snam</a:t>
            </a:r>
            <a:r>
              <a:rPr dirty="0"/>
              <a:t> in </a:t>
            </a:r>
            <a:r>
              <a:rPr dirty="0" err="1"/>
              <a:t>collaborazione</a:t>
            </a:r>
            <a:r>
              <a:rPr dirty="0"/>
              <a:t> con</a:t>
            </a:r>
            <a:r>
              <a:rPr lang="it-IT" dirty="0"/>
              <a:t> il Comitato Inquilini Molise-Calvairate-Ponti,</a:t>
            </a:r>
            <a:r>
              <a:rPr dirty="0"/>
              <a:t> </a:t>
            </a:r>
            <a:r>
              <a:rPr dirty="0" err="1"/>
              <a:t>che</a:t>
            </a:r>
            <a:r>
              <a:rPr dirty="0"/>
              <a:t> ha </a:t>
            </a:r>
            <a:r>
              <a:rPr dirty="0" err="1"/>
              <a:t>contribuito</a:t>
            </a:r>
            <a:r>
              <a:rPr dirty="0"/>
              <a:t> con </a:t>
            </a:r>
            <a:r>
              <a:rPr dirty="0" err="1"/>
              <a:t>competenze</a:t>
            </a:r>
            <a:r>
              <a:rPr dirty="0"/>
              <a:t> e </a:t>
            </a:r>
            <a:r>
              <a:rPr dirty="0" err="1"/>
              <a:t>supporto</a:t>
            </a:r>
            <a:r>
              <a:rPr dirty="0"/>
              <a:t> per </a:t>
            </a:r>
            <a:r>
              <a:rPr dirty="0" err="1"/>
              <a:t>rendere</a:t>
            </a:r>
            <a:r>
              <a:rPr dirty="0"/>
              <a:t> il </a:t>
            </a:r>
            <a:r>
              <a:rPr dirty="0" err="1"/>
              <a:t>percorso</a:t>
            </a:r>
            <a:r>
              <a:rPr dirty="0"/>
              <a:t> </a:t>
            </a:r>
            <a:r>
              <a:rPr dirty="0" err="1"/>
              <a:t>educativo</a:t>
            </a:r>
            <a:r>
              <a:rPr dirty="0"/>
              <a:t> </a:t>
            </a:r>
            <a:r>
              <a:rPr dirty="0" err="1"/>
              <a:t>più</a:t>
            </a:r>
            <a:r>
              <a:rPr dirty="0"/>
              <a:t> </a:t>
            </a:r>
            <a:r>
              <a:rPr dirty="0" err="1"/>
              <a:t>efficace</a:t>
            </a:r>
            <a:r>
              <a:rPr dirty="0"/>
              <a:t> e </a:t>
            </a:r>
            <a:r>
              <a:rPr dirty="0" err="1"/>
              <a:t>interattivo</a:t>
            </a:r>
            <a:r>
              <a:rPr dirty="0"/>
              <a:t>.</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000000"/>
                </a:solidFill>
                <a:latin typeface="Manrope Regular"/>
                <a:ea typeface="Manrope Regular"/>
                <a:cs typeface="Manrope Regular"/>
                <a:sym typeface="Manrope Regular"/>
              </a:defRPr>
            </a:pPr>
            <a:endParaRPr dirty="0"/>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500">
                <a:solidFill>
                  <a:srgbClr val="000000"/>
                </a:solidFill>
                <a:latin typeface="Manrope Regular"/>
                <a:ea typeface="Manrope Regular"/>
                <a:cs typeface="Manrope Regular"/>
                <a:sym typeface="Manrope Regular"/>
              </a:defRPr>
            </a:pPr>
            <a:r>
              <a:rPr dirty="0"/>
              <a:t>La </a:t>
            </a:r>
            <a:r>
              <a:rPr dirty="0" err="1"/>
              <a:t>grafica</a:t>
            </a:r>
            <a:r>
              <a:rPr dirty="0"/>
              <a:t> è </a:t>
            </a:r>
            <a:r>
              <a:rPr dirty="0" err="1"/>
              <a:t>stata</a:t>
            </a:r>
            <a:r>
              <a:rPr dirty="0"/>
              <a:t> </a:t>
            </a:r>
            <a:r>
              <a:rPr dirty="0" err="1"/>
              <a:t>realizzata</a:t>
            </a:r>
            <a:r>
              <a:rPr dirty="0"/>
              <a:t> da YAY.STUDIO, </a:t>
            </a:r>
            <a:r>
              <a:rPr dirty="0" err="1"/>
              <a:t>che</a:t>
            </a:r>
            <a:r>
              <a:rPr dirty="0"/>
              <a:t> ha </a:t>
            </a:r>
            <a:r>
              <a:rPr dirty="0" err="1"/>
              <a:t>curato</a:t>
            </a:r>
            <a:r>
              <a:rPr dirty="0"/>
              <a:t> </a:t>
            </a:r>
            <a:r>
              <a:rPr dirty="0" err="1"/>
              <a:t>l’impaginazione</a:t>
            </a:r>
            <a:r>
              <a:rPr dirty="0"/>
              <a:t> e il design.</a:t>
            </a:r>
          </a:p>
        </p:txBody>
      </p:sp>
      <p:pic>
        <p:nvPicPr>
          <p:cNvPr id="383" name="Logo-EP0-white.png" descr="Logo-EP0-white.png"/>
          <p:cNvPicPr>
            <a:picLocks noChangeAspect="1"/>
          </p:cNvPicPr>
          <p:nvPr/>
        </p:nvPicPr>
        <p:blipFill>
          <a:blip r:embed="rId5"/>
          <a:stretch>
            <a:fillRect/>
          </a:stretch>
        </p:blipFill>
        <p:spPr>
          <a:xfrm>
            <a:off x="1116428" y="8958904"/>
            <a:ext cx="2760427" cy="1951730"/>
          </a:xfrm>
          <a:prstGeom prst="rect">
            <a:avLst/>
          </a:prstGeom>
          <a:ln w="12700">
            <a:miter lim="400000"/>
          </a:ln>
        </p:spPr>
      </p:pic>
      <p:sp>
        <p:nvSpPr>
          <p:cNvPr id="384" name="Linea"/>
          <p:cNvSpPr/>
          <p:nvPr/>
        </p:nvSpPr>
        <p:spPr>
          <a:xfrm>
            <a:off x="1636777" y="8461111"/>
            <a:ext cx="9591036" cy="1"/>
          </a:xfrm>
          <a:prstGeom prst="line">
            <a:avLst/>
          </a:prstGeom>
          <a:ln w="12700">
            <a:solidFill>
              <a:srgbClr val="FFFFFF"/>
            </a:solidFill>
            <a:miter lim="400000"/>
          </a:ln>
        </p:spPr>
        <p:txBody>
          <a:bodyPr lIns="50800" tIns="50800" rIns="50800" bIns="50800" anchor="ctr"/>
          <a:lstStyle/>
          <a:p>
            <a:endParaRPr/>
          </a:p>
        </p:txBody>
      </p:sp>
      <p:sp>
        <p:nvSpPr>
          <p:cNvPr id="385" name="Linea"/>
          <p:cNvSpPr/>
          <p:nvPr/>
        </p:nvSpPr>
        <p:spPr>
          <a:xfrm>
            <a:off x="13243929" y="8461111"/>
            <a:ext cx="9591035" cy="1"/>
          </a:xfrm>
          <a:prstGeom prst="line">
            <a:avLst/>
          </a:prstGeom>
          <a:ln w="12700">
            <a:solidFill>
              <a:srgbClr val="000000"/>
            </a:solidFill>
            <a:miter lim="400000"/>
          </a:ln>
        </p:spPr>
        <p:txBody>
          <a:bodyPr lIns="50800" tIns="50800" rIns="50800" bIns="50800" anchor="ctr"/>
          <a:lstStyle/>
          <a:p>
            <a:endParaRPr/>
          </a:p>
        </p:txBody>
      </p:sp>
      <p:pic>
        <p:nvPicPr>
          <p:cNvPr id="386" name="IT Cofinanziato dall'Unione europea_WHITE.png" descr="IT Cofinanziato dall'Unione europea_WHITE.png"/>
          <p:cNvPicPr>
            <a:picLocks noChangeAspect="1"/>
          </p:cNvPicPr>
          <p:nvPr/>
        </p:nvPicPr>
        <p:blipFill>
          <a:blip r:embed="rId6"/>
          <a:stretch>
            <a:fillRect/>
          </a:stretch>
        </p:blipFill>
        <p:spPr>
          <a:xfrm>
            <a:off x="4754192" y="9307778"/>
            <a:ext cx="4757341" cy="997182"/>
          </a:xfrm>
          <a:prstGeom prst="rect">
            <a:avLst/>
          </a:prstGeom>
          <a:ln w="12700">
            <a:miter lim="400000"/>
          </a:ln>
        </p:spPr>
      </p:pic>
      <p:pic>
        <p:nvPicPr>
          <p:cNvPr id="3" name="Immagine 2" descr="Immagine che contiene disegno, schizzo, clipart, Arte bambini&#10;&#10;Il contenuto generato dall'IA potrebbe non essere corretto.">
            <a:extLst>
              <a:ext uri="{FF2B5EF4-FFF2-40B4-BE49-F238E27FC236}">
                <a16:creationId xmlns:a16="http://schemas.microsoft.com/office/drawing/2014/main" id="{B6421C3A-6A99-67D0-25B7-AA49F3658E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237364" y="8830056"/>
            <a:ext cx="2343150" cy="195262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2A3"/>
        </a:solidFill>
        <a:effectLst/>
      </p:bgPr>
    </p:bg>
    <p:spTree>
      <p:nvGrpSpPr>
        <p:cNvPr id="1" name=""/>
        <p:cNvGrpSpPr/>
        <p:nvPr/>
      </p:nvGrpSpPr>
      <p:grpSpPr>
        <a:xfrm>
          <a:off x="0" y="0"/>
          <a:ext cx="0" cy="0"/>
          <a:chOff x="0" y="0"/>
          <a:chExt cx="0" cy="0"/>
        </a:xfrm>
      </p:grpSpPr>
      <p:sp>
        <p:nvSpPr>
          <p:cNvPr id="172" name="Questa guida raccoglie alcune attività ludiche pensate per bambini e bambine, per avvicinarli in modo semplice e coinvolgente ai temi dell’energia e della povertà energetica.…"/>
          <p:cNvSpPr txBox="1"/>
          <p:nvPr/>
        </p:nvSpPr>
        <p:spPr>
          <a:xfrm>
            <a:off x="1539388" y="3975734"/>
            <a:ext cx="10555925" cy="5764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pPr>
            <a:r>
              <a:t>Questa guida raccoglie alcune attività ludiche pensate per bambini e bambine, per avvicinarli in modo semplice e coinvolgente ai temi dell’energia e della povertà energetica.</a:t>
            </a:r>
          </a:p>
          <a:p>
            <a: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pPr>
            <a:r>
              <a:t>Attraverso il gioco, i quiz e l’apprendimento esperienziale, i più piccoli possono riflettere sull’importanza dell’energia nelle nostre vite quotidiane, sull’uso consapevole delle risorse e su come ognuno di noi possa contribuire a ridurre gli sprechi.</a:t>
            </a:r>
          </a:p>
        </p:txBody>
      </p:sp>
      <p:pic>
        <p:nvPicPr>
          <p:cNvPr id="173" name="Risorsa 1@300x.png" descr="Risorsa 1@300x.png"/>
          <p:cNvPicPr>
            <a:picLocks noChangeAspect="1"/>
          </p:cNvPicPr>
          <p:nvPr/>
        </p:nvPicPr>
        <p:blipFill>
          <a:blip r:embed="rId2"/>
          <a:stretch>
            <a:fillRect/>
          </a:stretch>
        </p:blipFill>
        <p:spPr>
          <a:xfrm>
            <a:off x="1602014" y="2333692"/>
            <a:ext cx="1220447" cy="1164429"/>
          </a:xfrm>
          <a:prstGeom prst="rect">
            <a:avLst/>
          </a:prstGeom>
          <a:ln w="12700">
            <a:miter lim="400000"/>
          </a:ln>
        </p:spPr>
      </p:pic>
      <p:sp>
        <p:nvSpPr>
          <p:cNvPr id="175" name="Linea di collegamento"/>
          <p:cNvSpPr/>
          <p:nvPr/>
        </p:nvSpPr>
        <p:spPr>
          <a:xfrm>
            <a:off x="17362358" y="5344329"/>
            <a:ext cx="8503064" cy="9141819"/>
          </a:xfrm>
          <a:custGeom>
            <a:avLst/>
            <a:gdLst/>
            <a:ahLst/>
            <a:cxnLst>
              <a:cxn ang="0">
                <a:pos x="wd2" y="hd2"/>
              </a:cxn>
              <a:cxn ang="5400000">
                <a:pos x="wd2" y="hd2"/>
              </a:cxn>
              <a:cxn ang="10800000">
                <a:pos x="wd2" y="hd2"/>
              </a:cxn>
              <a:cxn ang="16200000">
                <a:pos x="wd2" y="hd2"/>
              </a:cxn>
            </a:cxnLst>
            <a:rect l="0" t="0" r="r" b="b"/>
            <a:pathLst>
              <a:path w="20305" h="21600" extrusionOk="0">
                <a:moveTo>
                  <a:pt x="206" y="21600"/>
                </a:moveTo>
                <a:cubicBezTo>
                  <a:pt x="-1295" y="8175"/>
                  <a:pt x="5405" y="975"/>
                  <a:pt x="20305" y="0"/>
                </a:cubicBezTo>
              </a:path>
            </a:pathLst>
          </a:custGeom>
          <a:ln w="152400">
            <a:solidFill>
              <a:srgbClr val="FFFFFF"/>
            </a:solidFill>
            <a:custDash>
              <a:ds d="200000" sp="200000"/>
            </a:custDash>
            <a:miter lim="400000"/>
          </a:ln>
        </p:spPr>
        <p:txBody>
          <a:bodyPr/>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2A3"/>
        </a:solidFill>
        <a:effectLst/>
      </p:bgPr>
    </p:bg>
    <p:spTree>
      <p:nvGrpSpPr>
        <p:cNvPr id="1" name=""/>
        <p:cNvGrpSpPr/>
        <p:nvPr/>
      </p:nvGrpSpPr>
      <p:grpSpPr>
        <a:xfrm>
          <a:off x="0" y="0"/>
          <a:ext cx="0" cy="0"/>
          <a:chOff x="0" y="0"/>
          <a:chExt cx="0" cy="0"/>
        </a:xfrm>
      </p:grpSpPr>
      <p:pic>
        <p:nvPicPr>
          <p:cNvPr id="388" name="IT Cofinanziato dall'Unione europea_WHITE.png" descr="IT Cofinanziato dall'Unione europea_WHITE.png"/>
          <p:cNvPicPr>
            <a:picLocks noChangeAspect="1"/>
          </p:cNvPicPr>
          <p:nvPr/>
        </p:nvPicPr>
        <p:blipFill>
          <a:blip r:embed="rId2"/>
          <a:stretch>
            <a:fillRect/>
          </a:stretch>
        </p:blipFill>
        <p:spPr>
          <a:xfrm>
            <a:off x="19467924" y="11757712"/>
            <a:ext cx="3814960" cy="799651"/>
          </a:xfrm>
          <a:prstGeom prst="rect">
            <a:avLst/>
          </a:prstGeom>
          <a:ln w="12700">
            <a:miter lim="400000"/>
          </a:ln>
        </p:spPr>
      </p:pic>
      <p:pic>
        <p:nvPicPr>
          <p:cNvPr id="389" name="Logo-EP0-white.png" descr="Logo-EP0-white.png"/>
          <p:cNvPicPr>
            <a:picLocks noChangeAspect="1"/>
          </p:cNvPicPr>
          <p:nvPr/>
        </p:nvPicPr>
        <p:blipFill>
          <a:blip r:embed="rId3"/>
          <a:stretch>
            <a:fillRect/>
          </a:stretch>
        </p:blipFill>
        <p:spPr>
          <a:xfrm>
            <a:off x="1148746" y="11330621"/>
            <a:ext cx="2495651" cy="1764523"/>
          </a:xfrm>
          <a:prstGeom prst="rect">
            <a:avLst/>
          </a:prstGeom>
          <a:ln w="12700">
            <a:miter lim="400000"/>
          </a:ln>
        </p:spPr>
      </p:pic>
      <p:sp>
        <p:nvSpPr>
          <p:cNvPr id="390" name="Missione Energia…"/>
          <p:cNvSpPr txBox="1"/>
          <p:nvPr/>
        </p:nvSpPr>
        <p:spPr>
          <a:xfrm>
            <a:off x="13962693" y="1179830"/>
            <a:ext cx="9061057" cy="1907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90000"/>
              </a:lnSpc>
              <a:defRPr sz="8600">
                <a:solidFill>
                  <a:srgbClr val="FFFFFF"/>
                </a:solidFill>
                <a:latin typeface="Manrope Bold"/>
                <a:ea typeface="Manrope Bold"/>
                <a:cs typeface="Manrope Bold"/>
                <a:sym typeface="Manrope Bold"/>
              </a:defRPr>
            </a:pPr>
            <a:r>
              <a:t>Missione Energia</a:t>
            </a:r>
          </a:p>
          <a:p>
            <a:pPr algn="r">
              <a:lnSpc>
                <a:spcPct val="90000"/>
              </a:lnSpc>
              <a:defRPr sz="2600">
                <a:solidFill>
                  <a:srgbClr val="FFFFFF"/>
                </a:solidFill>
                <a:latin typeface="Manrope Regular"/>
                <a:ea typeface="Manrope Regular"/>
                <a:cs typeface="Manrope Regular"/>
                <a:sym typeface="Manrope Regular"/>
              </a:defRPr>
            </a:pPr>
            <a:r>
              <a:t>Gioca, impara e vinci il tesoro!</a:t>
            </a:r>
          </a:p>
        </p:txBody>
      </p:sp>
      <p:pic>
        <p:nvPicPr>
          <p:cNvPr id="391" name="Risorsa 9@300x.png" descr="Risorsa 9@300x.png"/>
          <p:cNvPicPr>
            <a:picLocks noChangeAspect="1"/>
          </p:cNvPicPr>
          <p:nvPr/>
        </p:nvPicPr>
        <p:blipFill>
          <a:blip r:embed="rId4"/>
          <a:stretch>
            <a:fillRect/>
          </a:stretch>
        </p:blipFill>
        <p:spPr>
          <a:xfrm rot="12249565">
            <a:off x="7495621" y="6067491"/>
            <a:ext cx="2095501" cy="3403601"/>
          </a:xfrm>
          <a:prstGeom prst="rect">
            <a:avLst/>
          </a:prstGeom>
          <a:ln w="12700">
            <a:miter lim="400000"/>
          </a:ln>
        </p:spPr>
      </p:pic>
      <p:sp>
        <p:nvSpPr>
          <p:cNvPr id="393" name="Linea di collegamento"/>
          <p:cNvSpPr/>
          <p:nvPr/>
        </p:nvSpPr>
        <p:spPr>
          <a:xfrm>
            <a:off x="1208867" y="-6422933"/>
            <a:ext cx="8725788" cy="12387859"/>
          </a:xfrm>
          <a:custGeom>
            <a:avLst/>
            <a:gdLst/>
            <a:ahLst/>
            <a:cxnLst>
              <a:cxn ang="0">
                <a:pos x="wd2" y="hd2"/>
              </a:cxn>
              <a:cxn ang="5400000">
                <a:pos x="wd2" y="hd2"/>
              </a:cxn>
              <a:cxn ang="10800000">
                <a:pos x="wd2" y="hd2"/>
              </a:cxn>
              <a:cxn ang="16200000">
                <a:pos x="wd2" y="hd2"/>
              </a:cxn>
            </a:cxnLst>
            <a:rect l="0" t="0" r="r" b="b"/>
            <a:pathLst>
              <a:path w="18962" h="21600" extrusionOk="0">
                <a:moveTo>
                  <a:pt x="0" y="0"/>
                </a:moveTo>
                <a:cubicBezTo>
                  <a:pt x="15633" y="5654"/>
                  <a:pt x="21600" y="12854"/>
                  <a:pt x="17900" y="21600"/>
                </a:cubicBezTo>
              </a:path>
            </a:pathLst>
          </a:custGeom>
          <a:ln w="152400">
            <a:solidFill>
              <a:srgbClr val="FFFFFF"/>
            </a:solidFill>
            <a:custDash>
              <a:ds d="200000" sp="200000"/>
            </a:custDash>
            <a:miter lim="400000"/>
          </a:ln>
        </p:spPr>
        <p:txBody>
          <a:bodyP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Indice"/>
          <p:cNvSpPr txBox="1"/>
          <p:nvPr/>
        </p:nvSpPr>
        <p:spPr>
          <a:xfrm>
            <a:off x="1513988" y="3498849"/>
            <a:ext cx="10555925" cy="92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00000"/>
                </a:solidFill>
                <a:latin typeface="Manrope Bold"/>
                <a:ea typeface="Manrope Bold"/>
                <a:cs typeface="Manrope Bold"/>
                <a:sym typeface="Manrope Bold"/>
              </a:defRPr>
            </a:lvl1pPr>
          </a:lstStyle>
          <a:p>
            <a:r>
              <a:t>Indice</a:t>
            </a:r>
          </a:p>
        </p:txBody>
      </p:sp>
      <p:pic>
        <p:nvPicPr>
          <p:cNvPr id="178" name="Risorsa 1@300x.png" descr="Risorsa 1@300x.png"/>
          <p:cNvPicPr>
            <a:picLocks noChangeAspect="1"/>
          </p:cNvPicPr>
          <p:nvPr/>
        </p:nvPicPr>
        <p:blipFill>
          <a:blip r:embed="rId2"/>
          <a:stretch>
            <a:fillRect/>
          </a:stretch>
        </p:blipFill>
        <p:spPr>
          <a:xfrm>
            <a:off x="1602014" y="1952692"/>
            <a:ext cx="1220447" cy="1164429"/>
          </a:xfrm>
          <a:prstGeom prst="rect">
            <a:avLst/>
          </a:prstGeom>
          <a:ln w="12700">
            <a:miter lim="400000"/>
          </a:ln>
        </p:spPr>
      </p:pic>
      <p:sp>
        <p:nvSpPr>
          <p:cNvPr id="179" name="Linea"/>
          <p:cNvSpPr/>
          <p:nvPr/>
        </p:nvSpPr>
        <p:spPr>
          <a:xfrm>
            <a:off x="1535177" y="4648200"/>
            <a:ext cx="6668745" cy="0"/>
          </a:xfrm>
          <a:prstGeom prst="line">
            <a:avLst/>
          </a:prstGeom>
          <a:ln w="50800">
            <a:solidFill>
              <a:srgbClr val="000000"/>
            </a:solidFill>
            <a:miter lim="400000"/>
          </a:ln>
        </p:spPr>
        <p:txBody>
          <a:bodyPr lIns="50800" tIns="50800" rIns="50800" bIns="50800" anchor="ctr"/>
          <a:lstStyle/>
          <a:p>
            <a:endParaRPr/>
          </a:p>
        </p:txBody>
      </p:sp>
      <p:sp>
        <p:nvSpPr>
          <p:cNvPr id="180" name="Introduzione…"/>
          <p:cNvSpPr txBox="1"/>
          <p:nvPr/>
        </p:nvSpPr>
        <p:spPr>
          <a:xfrm>
            <a:off x="1513988" y="4997450"/>
            <a:ext cx="4530653" cy="557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Introduzione</a:t>
            </a:r>
          </a:p>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Divisione in squadre</a:t>
            </a:r>
          </a:p>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Da stampare</a:t>
            </a:r>
          </a:p>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endParaRPr/>
          </a:p>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Primo gioco</a:t>
            </a:r>
          </a:p>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Secondo gioco</a:t>
            </a:r>
          </a:p>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Terzo gioco</a:t>
            </a:r>
          </a:p>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endParaRPr/>
          </a:p>
          <a:p>
            <a:pPr algn="l"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Domande finali</a:t>
            </a:r>
          </a:p>
        </p:txBody>
      </p:sp>
      <p:sp>
        <p:nvSpPr>
          <p:cNvPr id="181"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182"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183" name="3"/>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3</a:t>
            </a:r>
          </a:p>
        </p:txBody>
      </p:sp>
      <p:sp>
        <p:nvSpPr>
          <p:cNvPr id="184" name="4…"/>
          <p:cNvSpPr txBox="1"/>
          <p:nvPr/>
        </p:nvSpPr>
        <p:spPr>
          <a:xfrm>
            <a:off x="3998679" y="4997450"/>
            <a:ext cx="4205243" cy="5577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4</a:t>
            </a:r>
          </a:p>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5</a:t>
            </a:r>
          </a:p>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6</a:t>
            </a:r>
          </a:p>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endParaRPr/>
          </a:p>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7</a:t>
            </a:r>
          </a:p>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9</a:t>
            </a:r>
          </a:p>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11</a:t>
            </a:r>
          </a:p>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endParaRPr/>
          </a:p>
          <a:p>
            <a:pPr algn="r" defTabSz="127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pPr>
            <a:r>
              <a:t>16</a:t>
            </a:r>
          </a:p>
        </p:txBody>
      </p:sp>
      <p:sp>
        <p:nvSpPr>
          <p:cNvPr id="187" name="Linea di collegamento"/>
          <p:cNvSpPr/>
          <p:nvPr/>
        </p:nvSpPr>
        <p:spPr>
          <a:xfrm>
            <a:off x="17508822" y="5750729"/>
            <a:ext cx="11719224" cy="5321680"/>
          </a:xfrm>
          <a:custGeom>
            <a:avLst/>
            <a:gdLst/>
            <a:ahLst/>
            <a:cxnLst>
              <a:cxn ang="0">
                <a:pos x="wd2" y="hd2"/>
              </a:cxn>
              <a:cxn ang="5400000">
                <a:pos x="wd2" y="hd2"/>
              </a:cxn>
              <a:cxn ang="10800000">
                <a:pos x="wd2" y="hd2"/>
              </a:cxn>
              <a:cxn ang="16200000">
                <a:pos x="wd2" y="hd2"/>
              </a:cxn>
            </a:cxnLst>
            <a:rect l="0" t="0" r="r" b="b"/>
            <a:pathLst>
              <a:path w="21600" h="17201" extrusionOk="0">
                <a:moveTo>
                  <a:pt x="21600" y="12592"/>
                </a:moveTo>
                <a:cubicBezTo>
                  <a:pt x="10890" y="21600"/>
                  <a:pt x="3690" y="17403"/>
                  <a:pt x="0" y="0"/>
                </a:cubicBezTo>
              </a:path>
            </a:pathLst>
          </a:custGeom>
          <a:ln w="152400">
            <a:solidFill>
              <a:srgbClr val="0092A3"/>
            </a:solidFill>
            <a:custDash>
              <a:ds d="200000" sp="200000"/>
            </a:custDash>
            <a:miter lim="400000"/>
          </a:ln>
        </p:spPr>
        <p:txBody>
          <a:bodyPr/>
          <a:lstStyle/>
          <a:p>
            <a:endParaRPr/>
          </a:p>
        </p:txBody>
      </p:sp>
      <p:pic>
        <p:nvPicPr>
          <p:cNvPr id="186" name="Risorsa 9@300x.png" descr="Risorsa 9@300x.png"/>
          <p:cNvPicPr>
            <a:picLocks noChangeAspect="1"/>
          </p:cNvPicPr>
          <p:nvPr/>
        </p:nvPicPr>
        <p:blipFill>
          <a:blip r:embed="rId3"/>
          <a:stretch>
            <a:fillRect/>
          </a:stretch>
        </p:blipFill>
        <p:spPr>
          <a:xfrm rot="20537523">
            <a:off x="15760700" y="2260600"/>
            <a:ext cx="2108200" cy="34036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Introduzione"/>
          <p:cNvSpPr txBox="1"/>
          <p:nvPr/>
        </p:nvSpPr>
        <p:spPr>
          <a:xfrm>
            <a:off x="1513988" y="3498849"/>
            <a:ext cx="10555925" cy="92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00000"/>
                </a:solidFill>
                <a:latin typeface="Manrope Bold"/>
                <a:ea typeface="Manrope Bold"/>
                <a:cs typeface="Manrope Bold"/>
                <a:sym typeface="Manrope Bold"/>
              </a:defRPr>
            </a:lvl1pPr>
          </a:lstStyle>
          <a:p>
            <a:r>
              <a:t>Introduzione</a:t>
            </a:r>
          </a:p>
        </p:txBody>
      </p:sp>
      <p:pic>
        <p:nvPicPr>
          <p:cNvPr id="190" name="Risorsa 1@300x.png" descr="Risorsa 1@300x.png"/>
          <p:cNvPicPr>
            <a:picLocks noChangeAspect="1"/>
          </p:cNvPicPr>
          <p:nvPr/>
        </p:nvPicPr>
        <p:blipFill>
          <a:blip r:embed="rId2"/>
          <a:stretch>
            <a:fillRect/>
          </a:stretch>
        </p:blipFill>
        <p:spPr>
          <a:xfrm>
            <a:off x="1602014" y="1952692"/>
            <a:ext cx="1220447" cy="1164429"/>
          </a:xfrm>
          <a:prstGeom prst="rect">
            <a:avLst/>
          </a:prstGeom>
          <a:ln w="12700">
            <a:miter lim="400000"/>
          </a:ln>
        </p:spPr>
      </p:pic>
      <p:sp>
        <p:nvSpPr>
          <p:cNvPr id="191" name="Linea"/>
          <p:cNvSpPr/>
          <p:nvPr/>
        </p:nvSpPr>
        <p:spPr>
          <a:xfrm>
            <a:off x="1535177" y="4648200"/>
            <a:ext cx="6668745" cy="0"/>
          </a:xfrm>
          <a:prstGeom prst="line">
            <a:avLst/>
          </a:prstGeom>
          <a:ln w="50800">
            <a:solidFill>
              <a:srgbClr val="000000"/>
            </a:solidFill>
            <a:miter lim="400000"/>
          </a:ln>
        </p:spPr>
        <p:txBody>
          <a:bodyPr lIns="50800" tIns="50800" rIns="50800" bIns="50800" anchor="ctr"/>
          <a:lstStyle/>
          <a:p>
            <a:endParaRPr/>
          </a:p>
        </p:txBody>
      </p:sp>
      <p:sp>
        <p:nvSpPr>
          <p:cNvPr id="192" name="Spiega brevemente ai bambini e alle bambine l'importanza dell'energia e perché è importante risparmiarla."/>
          <p:cNvSpPr txBox="1"/>
          <p:nvPr/>
        </p:nvSpPr>
        <p:spPr>
          <a:xfrm>
            <a:off x="1513988" y="4994275"/>
            <a:ext cx="6668745" cy="2672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lvl1pPr>
          </a:lstStyle>
          <a:p>
            <a:r>
              <a:t>Spiega brevemente ai bambini e alle bambine l'importanza dell'energia e perché è importante risparmiarla.</a:t>
            </a:r>
          </a:p>
        </p:txBody>
      </p:sp>
      <p:sp>
        <p:nvSpPr>
          <p:cNvPr id="198" name="Linea di collegamento"/>
          <p:cNvSpPr/>
          <p:nvPr/>
        </p:nvSpPr>
        <p:spPr>
          <a:xfrm>
            <a:off x="17508822" y="5750729"/>
            <a:ext cx="11719224" cy="5321680"/>
          </a:xfrm>
          <a:custGeom>
            <a:avLst/>
            <a:gdLst/>
            <a:ahLst/>
            <a:cxnLst>
              <a:cxn ang="0">
                <a:pos x="wd2" y="hd2"/>
              </a:cxn>
              <a:cxn ang="5400000">
                <a:pos x="wd2" y="hd2"/>
              </a:cxn>
              <a:cxn ang="10800000">
                <a:pos x="wd2" y="hd2"/>
              </a:cxn>
              <a:cxn ang="16200000">
                <a:pos x="wd2" y="hd2"/>
              </a:cxn>
            </a:cxnLst>
            <a:rect l="0" t="0" r="r" b="b"/>
            <a:pathLst>
              <a:path w="21600" h="17201" extrusionOk="0">
                <a:moveTo>
                  <a:pt x="21600" y="12592"/>
                </a:moveTo>
                <a:cubicBezTo>
                  <a:pt x="10890" y="21600"/>
                  <a:pt x="3690" y="17403"/>
                  <a:pt x="0" y="0"/>
                </a:cubicBezTo>
              </a:path>
            </a:pathLst>
          </a:custGeom>
          <a:ln w="152400">
            <a:solidFill>
              <a:srgbClr val="0092A3"/>
            </a:solidFill>
            <a:custDash>
              <a:ds d="200000" sp="200000"/>
            </a:custDash>
            <a:miter lim="400000"/>
          </a:ln>
        </p:spPr>
        <p:txBody>
          <a:bodyPr/>
          <a:lstStyle/>
          <a:p>
            <a:endParaRPr/>
          </a:p>
        </p:txBody>
      </p:sp>
      <p:pic>
        <p:nvPicPr>
          <p:cNvPr id="194" name="Risorsa 9@300x.png" descr="Risorsa 9@300x.png"/>
          <p:cNvPicPr>
            <a:picLocks noChangeAspect="1"/>
          </p:cNvPicPr>
          <p:nvPr/>
        </p:nvPicPr>
        <p:blipFill>
          <a:blip r:embed="rId3"/>
          <a:stretch>
            <a:fillRect/>
          </a:stretch>
        </p:blipFill>
        <p:spPr>
          <a:xfrm rot="20537523">
            <a:off x="15760700" y="2260600"/>
            <a:ext cx="2108200" cy="3403600"/>
          </a:xfrm>
          <a:prstGeom prst="rect">
            <a:avLst/>
          </a:prstGeom>
          <a:ln w="12700">
            <a:miter lim="400000"/>
          </a:ln>
        </p:spPr>
      </p:pic>
      <p:sp>
        <p:nvSpPr>
          <p:cNvPr id="195"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196"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197" name="4"/>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4</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visione in squadre"/>
          <p:cNvSpPr txBox="1"/>
          <p:nvPr/>
        </p:nvSpPr>
        <p:spPr>
          <a:xfrm>
            <a:off x="1513988" y="3498849"/>
            <a:ext cx="10555925" cy="92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00000"/>
                </a:solidFill>
                <a:latin typeface="Manrope Bold"/>
                <a:ea typeface="Manrope Bold"/>
                <a:cs typeface="Manrope Bold"/>
                <a:sym typeface="Manrope Bold"/>
              </a:defRPr>
            </a:lvl1pPr>
          </a:lstStyle>
          <a:p>
            <a:r>
              <a:t>Divisione in squadre</a:t>
            </a:r>
          </a:p>
        </p:txBody>
      </p:sp>
      <p:pic>
        <p:nvPicPr>
          <p:cNvPr id="201" name="Risorsa 1@300x.png" descr="Risorsa 1@300x.png"/>
          <p:cNvPicPr>
            <a:picLocks noChangeAspect="1"/>
          </p:cNvPicPr>
          <p:nvPr/>
        </p:nvPicPr>
        <p:blipFill>
          <a:blip r:embed="rId2"/>
          <a:stretch>
            <a:fillRect/>
          </a:stretch>
        </p:blipFill>
        <p:spPr>
          <a:xfrm>
            <a:off x="1602014" y="1952692"/>
            <a:ext cx="1220447" cy="1164429"/>
          </a:xfrm>
          <a:prstGeom prst="rect">
            <a:avLst/>
          </a:prstGeom>
          <a:ln w="12700">
            <a:miter lim="400000"/>
          </a:ln>
        </p:spPr>
      </p:pic>
      <p:sp>
        <p:nvSpPr>
          <p:cNvPr id="202" name="Linea"/>
          <p:cNvSpPr/>
          <p:nvPr/>
        </p:nvSpPr>
        <p:spPr>
          <a:xfrm>
            <a:off x="1535177" y="4648200"/>
            <a:ext cx="6668745" cy="0"/>
          </a:xfrm>
          <a:prstGeom prst="line">
            <a:avLst/>
          </a:prstGeom>
          <a:ln w="50800">
            <a:solidFill>
              <a:srgbClr val="000000"/>
            </a:solidFill>
            <a:miter lim="400000"/>
          </a:ln>
        </p:spPr>
        <p:txBody>
          <a:bodyPr lIns="50800" tIns="50800" rIns="50800" bIns="50800" anchor="ctr"/>
          <a:lstStyle/>
          <a:p>
            <a:endParaRPr/>
          </a:p>
        </p:txBody>
      </p:sp>
      <p:sp>
        <p:nvSpPr>
          <p:cNvPr id="203" name="Dividere i ragazzini in piccoli gruppi."/>
          <p:cNvSpPr txBox="1"/>
          <p:nvPr/>
        </p:nvSpPr>
        <p:spPr>
          <a:xfrm>
            <a:off x="1513988" y="4994910"/>
            <a:ext cx="6668745" cy="1163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lvl1pPr>
          </a:lstStyle>
          <a:p>
            <a:r>
              <a:t>Dividere i ragazzini in piccoli gruppi.</a:t>
            </a:r>
          </a:p>
        </p:txBody>
      </p:sp>
      <p:sp>
        <p:nvSpPr>
          <p:cNvPr id="204" name="Linea"/>
          <p:cNvSpPr/>
          <p:nvPr/>
        </p:nvSpPr>
        <p:spPr>
          <a:xfrm>
            <a:off x="8868222" y="4648200"/>
            <a:ext cx="6668745" cy="0"/>
          </a:xfrm>
          <a:prstGeom prst="line">
            <a:avLst/>
          </a:prstGeom>
          <a:ln w="50800">
            <a:solidFill>
              <a:srgbClr val="000000"/>
            </a:solidFill>
            <a:miter lim="400000"/>
          </a:ln>
        </p:spPr>
        <p:txBody>
          <a:bodyPr lIns="50800" tIns="50800" rIns="50800" bIns="50800" anchor="ctr"/>
          <a:lstStyle/>
          <a:p>
            <a:endParaRPr/>
          </a:p>
        </p:txBody>
      </p:sp>
      <p:sp>
        <p:nvSpPr>
          <p:cNvPr id="205" name="Spiegare che verranno fatti 3-4 giochi, che metteranno in palio per ogni gioco n° pezzi di puzzle. Alla fine di ogni gioco, ciascuna squadra pescherà e avrà più pezzi di puzzle rispetto alla squadra sconfitta."/>
          <p:cNvSpPr txBox="1"/>
          <p:nvPr/>
        </p:nvSpPr>
        <p:spPr>
          <a:xfrm>
            <a:off x="8847033" y="4994910"/>
            <a:ext cx="6668745" cy="418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lvl1pPr>
          </a:lstStyle>
          <a:p>
            <a:r>
              <a:t>Spiegare che verranno fatti 3-4 giochi, che metteranno in palio per ogni gioco n° pezzi di puzzle. Alla fine di ogni gioco, ciascuna squadra pescherà e avrà più pezzi di puzzle rispetto alla squadra sconfitta.</a:t>
            </a:r>
          </a:p>
        </p:txBody>
      </p:sp>
      <p:sp>
        <p:nvSpPr>
          <p:cNvPr id="206" name="Linea"/>
          <p:cNvSpPr/>
          <p:nvPr/>
        </p:nvSpPr>
        <p:spPr>
          <a:xfrm>
            <a:off x="16222456" y="4648200"/>
            <a:ext cx="6668745" cy="0"/>
          </a:xfrm>
          <a:prstGeom prst="line">
            <a:avLst/>
          </a:prstGeom>
          <a:ln w="50800">
            <a:solidFill>
              <a:srgbClr val="000000"/>
            </a:solidFill>
            <a:miter lim="400000"/>
          </a:ln>
        </p:spPr>
        <p:txBody>
          <a:bodyPr lIns="50800" tIns="50800" rIns="50800" bIns="50800" anchor="ctr"/>
          <a:lstStyle/>
          <a:p>
            <a:endParaRPr/>
          </a:p>
        </p:txBody>
      </p:sp>
      <p:sp>
        <p:nvSpPr>
          <p:cNvPr id="207" name="Le due squadre potranno collaborare assieme per unire tutti del puzzle i pezzi in loro possesso e ricostruire un'immagine, che sarà oggetto di una domanda finale. In palio ci sarà un premio da dividere tra tutti (una scatola di caramelle o altro)."/>
          <p:cNvSpPr txBox="1"/>
          <p:nvPr/>
        </p:nvSpPr>
        <p:spPr>
          <a:xfrm>
            <a:off x="16201266" y="4994910"/>
            <a:ext cx="6668746" cy="4683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lvl1pPr>
          </a:lstStyle>
          <a:p>
            <a:r>
              <a:t>Le due squadre potranno collaborare assieme per unire tutti del puzzle i pezzi in loro possesso e ricostruire un'immagine, che sarà oggetto di una domanda finale. In palio ci sarà un premio da dividere tra tutti (una scatola di caramelle o altro).</a:t>
            </a:r>
          </a:p>
        </p:txBody>
      </p:sp>
      <p:sp>
        <p:nvSpPr>
          <p:cNvPr id="208" name="Ogni partecipante avrà comunque il suo bottino (ad esempio: matita piantabile, torcia ricaricabile, cioccolatini)!"/>
          <p:cNvSpPr txBox="1"/>
          <p:nvPr/>
        </p:nvSpPr>
        <p:spPr>
          <a:xfrm>
            <a:off x="16201266" y="9583420"/>
            <a:ext cx="6668746" cy="21691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Bold"/>
                <a:ea typeface="Manrope Bold"/>
                <a:cs typeface="Manrope Bold"/>
                <a:sym typeface="Manrope Bold"/>
              </a:defRPr>
            </a:lvl1pPr>
          </a:lstStyle>
          <a:p>
            <a:r>
              <a:t>Ogni partecipante avrà comunque il suo bottino (ad esempio: matita piantabile, torcia ricaricabile, cioccolatini)!</a:t>
            </a:r>
          </a:p>
        </p:txBody>
      </p:sp>
      <p:sp>
        <p:nvSpPr>
          <p:cNvPr id="209"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210"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211" name="5"/>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5</a:t>
            </a:r>
          </a:p>
        </p:txBody>
      </p:sp>
      <p:sp>
        <p:nvSpPr>
          <p:cNvPr id="213" name="Linea di collegamento"/>
          <p:cNvSpPr/>
          <p:nvPr/>
        </p:nvSpPr>
        <p:spPr>
          <a:xfrm>
            <a:off x="-3928381" y="7023408"/>
            <a:ext cx="9438975" cy="10488713"/>
          </a:xfrm>
          <a:custGeom>
            <a:avLst/>
            <a:gdLst/>
            <a:ahLst/>
            <a:cxnLst>
              <a:cxn ang="0">
                <a:pos x="wd2" y="hd2"/>
              </a:cxn>
              <a:cxn ang="5400000">
                <a:pos x="wd2" y="hd2"/>
              </a:cxn>
              <a:cxn ang="10800000">
                <a:pos x="wd2" y="hd2"/>
              </a:cxn>
              <a:cxn ang="16200000">
                <a:pos x="wd2" y="hd2"/>
              </a:cxn>
            </a:cxnLst>
            <a:rect l="0" t="0" r="r" b="b"/>
            <a:pathLst>
              <a:path w="20437" h="21600" extrusionOk="0">
                <a:moveTo>
                  <a:pt x="0" y="0"/>
                </a:moveTo>
                <a:cubicBezTo>
                  <a:pt x="14842" y="1966"/>
                  <a:pt x="21600" y="9166"/>
                  <a:pt x="20274" y="21600"/>
                </a:cubicBezTo>
              </a:path>
            </a:pathLst>
          </a:custGeom>
          <a:ln w="152400">
            <a:solidFill>
              <a:srgbClr val="0092A3"/>
            </a:solidFill>
            <a:custDash>
              <a:ds d="200000" sp="200000"/>
            </a:custDash>
            <a:miter lim="400000"/>
          </a:ln>
        </p:spPr>
        <p:txBody>
          <a:bodyPr/>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Linea di collegamento"/>
          <p:cNvSpPr/>
          <p:nvPr/>
        </p:nvSpPr>
        <p:spPr>
          <a:xfrm>
            <a:off x="15626618" y="-2123271"/>
            <a:ext cx="12399890" cy="18722480"/>
          </a:xfrm>
          <a:custGeom>
            <a:avLst/>
            <a:gdLst/>
            <a:ahLst/>
            <a:cxnLst>
              <a:cxn ang="0">
                <a:pos x="wd2" y="hd2"/>
              </a:cxn>
              <a:cxn ang="5400000">
                <a:pos x="wd2" y="hd2"/>
              </a:cxn>
              <a:cxn ang="10800000">
                <a:pos x="wd2" y="hd2"/>
              </a:cxn>
              <a:cxn ang="16200000">
                <a:pos x="wd2" y="hd2"/>
              </a:cxn>
            </a:cxnLst>
            <a:rect l="0" t="0" r="r" b="b"/>
            <a:pathLst>
              <a:path w="21395" h="21600" extrusionOk="0">
                <a:moveTo>
                  <a:pt x="21395" y="21600"/>
                </a:moveTo>
                <a:cubicBezTo>
                  <a:pt x="6925" y="16345"/>
                  <a:pt x="-205" y="9145"/>
                  <a:pt x="5" y="0"/>
                </a:cubicBezTo>
              </a:path>
            </a:pathLst>
          </a:custGeom>
          <a:ln w="152400">
            <a:solidFill>
              <a:srgbClr val="0092A3"/>
            </a:solidFill>
            <a:custDash>
              <a:ds d="200000" sp="200000"/>
            </a:custDash>
            <a:miter lim="400000"/>
          </a:ln>
        </p:spPr>
        <p:txBody>
          <a:bodyPr/>
          <a:lstStyle/>
          <a:p>
            <a:endParaRPr/>
          </a:p>
        </p:txBody>
      </p:sp>
      <p:pic>
        <p:nvPicPr>
          <p:cNvPr id="216" name="Risorsa 1@300x.png" descr="Risorsa 1@300x.png"/>
          <p:cNvPicPr>
            <a:picLocks noChangeAspect="1"/>
          </p:cNvPicPr>
          <p:nvPr/>
        </p:nvPicPr>
        <p:blipFill>
          <a:blip r:embed="rId2"/>
          <a:stretch>
            <a:fillRect/>
          </a:stretch>
        </p:blipFill>
        <p:spPr>
          <a:xfrm>
            <a:off x="1602014" y="1952692"/>
            <a:ext cx="1220447" cy="1164429"/>
          </a:xfrm>
          <a:prstGeom prst="rect">
            <a:avLst/>
          </a:prstGeom>
          <a:ln w="12700">
            <a:miter lim="400000"/>
          </a:ln>
        </p:spPr>
      </p:pic>
      <p:sp>
        <p:nvSpPr>
          <p:cNvPr id="217" name="Linea"/>
          <p:cNvSpPr/>
          <p:nvPr/>
        </p:nvSpPr>
        <p:spPr>
          <a:xfrm>
            <a:off x="1535177" y="4648200"/>
            <a:ext cx="6668745" cy="0"/>
          </a:xfrm>
          <a:prstGeom prst="line">
            <a:avLst/>
          </a:prstGeom>
          <a:ln w="50800">
            <a:solidFill>
              <a:srgbClr val="000000"/>
            </a:solidFill>
            <a:miter lim="400000"/>
          </a:ln>
        </p:spPr>
        <p:txBody>
          <a:bodyPr lIns="50800" tIns="50800" rIns="50800" bIns="50800" anchor="ctr"/>
          <a:lstStyle/>
          <a:p>
            <a:endParaRPr/>
          </a:p>
        </p:txBody>
      </p:sp>
      <p:sp>
        <p:nvSpPr>
          <p:cNvPr id="218" name="Per scaricare l’immagine da stampare per il puzzle clicca qui."/>
          <p:cNvSpPr txBox="1"/>
          <p:nvPr/>
        </p:nvSpPr>
        <p:spPr>
          <a:xfrm>
            <a:off x="1513988" y="4994910"/>
            <a:ext cx="6668745" cy="11633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latin typeface="Manrope Regular"/>
                <a:ea typeface="Manrope Regular"/>
                <a:cs typeface="Manrope Regular"/>
                <a:sym typeface="Manrope Regular"/>
              </a:defRPr>
            </a:lvl1pPr>
          </a:lstStyle>
          <a:p>
            <a:r>
              <a:t>Per scaricare l’immagine da stampare per il puzzle clicca qui.</a:t>
            </a:r>
          </a:p>
        </p:txBody>
      </p:sp>
      <p:sp>
        <p:nvSpPr>
          <p:cNvPr id="219"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220"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221" name="6"/>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6</a:t>
            </a:r>
          </a:p>
        </p:txBody>
      </p:sp>
      <p:pic>
        <p:nvPicPr>
          <p:cNvPr id="222" name="Tavola disegno 1@4x.png" descr="Tavola disegno 1@4x.png"/>
          <p:cNvPicPr>
            <a:picLocks noChangeAspect="1"/>
          </p:cNvPicPr>
          <p:nvPr/>
        </p:nvPicPr>
        <p:blipFill>
          <a:blip r:embed="rId3"/>
          <a:stretch>
            <a:fillRect/>
          </a:stretch>
        </p:blipFill>
        <p:spPr>
          <a:xfrm>
            <a:off x="8870953" y="1480003"/>
            <a:ext cx="15100477" cy="1067781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2A3"/>
        </a:solidFill>
        <a:effectLst/>
      </p:bgPr>
    </p:bg>
    <p:spTree>
      <p:nvGrpSpPr>
        <p:cNvPr id="1" name=""/>
        <p:cNvGrpSpPr/>
        <p:nvPr/>
      </p:nvGrpSpPr>
      <p:grpSpPr>
        <a:xfrm>
          <a:off x="0" y="0"/>
          <a:ext cx="0" cy="0"/>
          <a:chOff x="0" y="0"/>
          <a:chExt cx="0" cy="0"/>
        </a:xfrm>
      </p:grpSpPr>
      <p:pic>
        <p:nvPicPr>
          <p:cNvPr id="225" name="Risorsa 1@300x.png" descr="Risorsa 1@300x.png"/>
          <p:cNvPicPr>
            <a:picLocks noChangeAspect="1"/>
          </p:cNvPicPr>
          <p:nvPr/>
        </p:nvPicPr>
        <p:blipFill>
          <a:blip r:embed="rId2"/>
          <a:stretch>
            <a:fillRect/>
          </a:stretch>
        </p:blipFill>
        <p:spPr>
          <a:xfrm>
            <a:off x="1604016" y="4439958"/>
            <a:ext cx="962443" cy="918267"/>
          </a:xfrm>
          <a:prstGeom prst="rect">
            <a:avLst/>
          </a:prstGeom>
          <a:ln w="12700">
            <a:miter lim="400000"/>
          </a:ln>
        </p:spPr>
      </p:pic>
      <p:sp>
        <p:nvSpPr>
          <p:cNvPr id="226" name="Blocca la Dispersione di Calore…"/>
          <p:cNvSpPr txBox="1"/>
          <p:nvPr/>
        </p:nvSpPr>
        <p:spPr>
          <a:xfrm>
            <a:off x="1437788" y="5878195"/>
            <a:ext cx="12265423" cy="1959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90000"/>
              </a:lnSpc>
              <a:defRPr sz="6400">
                <a:solidFill>
                  <a:srgbClr val="FFFFFF"/>
                </a:solidFill>
                <a:latin typeface="Manrope Bold"/>
                <a:ea typeface="Manrope Bold"/>
                <a:cs typeface="Manrope Bold"/>
                <a:sym typeface="Manrope Bold"/>
              </a:defRPr>
            </a:pPr>
            <a:r>
              <a:rPr b="1">
                <a:uFill>
                  <a:solidFill>
                    <a:srgbClr val="156082"/>
                  </a:solidFill>
                </a:uFill>
                <a:latin typeface="Aptos"/>
                <a:ea typeface="Aptos"/>
                <a:cs typeface="Aptos"/>
                <a:sym typeface="Aptos"/>
              </a:rPr>
              <a:t>Blocca la Dispersione di Calore</a:t>
            </a:r>
          </a:p>
          <a:p>
            <a:pPr algn="l">
              <a:lnSpc>
                <a:spcPct val="90000"/>
              </a:lnSpc>
              <a:defRPr sz="6400">
                <a:solidFill>
                  <a:srgbClr val="FFFFFF"/>
                </a:solidFill>
                <a:latin typeface="Manrope Bold"/>
                <a:ea typeface="Manrope Bold"/>
                <a:cs typeface="Manrope Bold"/>
                <a:sym typeface="Manrope Bold"/>
              </a:defRPr>
            </a:pPr>
            <a:r>
              <a:rPr b="1">
                <a:uFill>
                  <a:solidFill>
                    <a:srgbClr val="156082"/>
                  </a:solidFill>
                </a:uFill>
                <a:latin typeface="Aptos"/>
                <a:ea typeface="Aptos"/>
                <a:cs typeface="Aptos"/>
                <a:sym typeface="Aptos"/>
              </a:rPr>
              <a:t>(isolamento termico)</a:t>
            </a:r>
          </a:p>
        </p:txBody>
      </p:sp>
      <p:sp>
        <p:nvSpPr>
          <p:cNvPr id="227" name="Verrà spiegato ai bambini/ragazzi cos’è la dispersione di calore in una casa, raccontando che il calore può &quot;scappare&quot; da porte, finestre, muri e tetto non isolati."/>
          <p:cNvSpPr txBox="1"/>
          <p:nvPr/>
        </p:nvSpPr>
        <p:spPr>
          <a:xfrm>
            <a:off x="1539388" y="8010849"/>
            <a:ext cx="14108623" cy="1275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lvl1pPr>
          </a:lstStyle>
          <a:p>
            <a:r>
              <a:t>Verrà spiegato ai bambini/ragazzi cos’è la dispersione di calore in una casa, raccontando che il calore può "scappare" da porte, finestre, muri e tetto non isolati.</a:t>
            </a:r>
          </a:p>
        </p:txBody>
      </p:sp>
      <p:sp>
        <p:nvSpPr>
          <p:cNvPr id="228" name="Primo gioco"/>
          <p:cNvSpPr txBox="1"/>
          <p:nvPr/>
        </p:nvSpPr>
        <p:spPr>
          <a:xfrm>
            <a:off x="1478889" y="1030737"/>
            <a:ext cx="3600908" cy="1949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4800">
                <a:solidFill>
                  <a:srgbClr val="FFFFFF"/>
                </a:solidFill>
                <a:latin typeface="Manrope Bold"/>
                <a:ea typeface="Manrope Bold"/>
                <a:cs typeface="Manrope Bold"/>
                <a:sym typeface="Manrope Bold"/>
              </a:defRPr>
            </a:lvl1pPr>
          </a:lstStyle>
          <a:p>
            <a:r>
              <a:t>Primo gioco</a:t>
            </a:r>
          </a:p>
        </p:txBody>
      </p:sp>
      <p:sp>
        <p:nvSpPr>
          <p:cNvPr id="229" name="Linea"/>
          <p:cNvSpPr/>
          <p:nvPr/>
        </p:nvSpPr>
        <p:spPr>
          <a:xfrm>
            <a:off x="1535177" y="5679750"/>
            <a:ext cx="14854637" cy="1"/>
          </a:xfrm>
          <a:prstGeom prst="line">
            <a:avLst/>
          </a:prstGeom>
          <a:ln w="50800">
            <a:solidFill>
              <a:srgbClr val="FFFFFF"/>
            </a:solidFill>
            <a:miter lim="400000"/>
          </a:ln>
        </p:spPr>
        <p:txBody>
          <a:bodyPr lIns="50800" tIns="50800" rIns="50800" bIns="50800" anchor="ctr"/>
          <a:lstStyle/>
          <a:p>
            <a:endParaRPr/>
          </a:p>
        </p:txBody>
      </p:sp>
      <p:pic>
        <p:nvPicPr>
          <p:cNvPr id="230" name="Risorsa 33@300x.png" descr="Risorsa 33@300x.png"/>
          <p:cNvPicPr>
            <a:picLocks noChangeAspect="1"/>
          </p:cNvPicPr>
          <p:nvPr/>
        </p:nvPicPr>
        <p:blipFill>
          <a:blip r:embed="rId3"/>
          <a:stretch>
            <a:fillRect/>
          </a:stretch>
        </p:blipFill>
        <p:spPr>
          <a:xfrm rot="19862567">
            <a:off x="19329598" y="1068685"/>
            <a:ext cx="2781301" cy="3390901"/>
          </a:xfrm>
          <a:prstGeom prst="rect">
            <a:avLst/>
          </a:prstGeom>
          <a:ln w="12700">
            <a:miter lim="400000"/>
          </a:ln>
        </p:spPr>
      </p:pic>
      <p:sp>
        <p:nvSpPr>
          <p:cNvPr id="232" name="Linea di collegamento"/>
          <p:cNvSpPr/>
          <p:nvPr/>
        </p:nvSpPr>
        <p:spPr>
          <a:xfrm>
            <a:off x="13151927" y="4607729"/>
            <a:ext cx="9999145" cy="10070969"/>
          </a:xfrm>
          <a:custGeom>
            <a:avLst/>
            <a:gdLst/>
            <a:ahLst/>
            <a:cxnLst>
              <a:cxn ang="0">
                <a:pos x="wd2" y="hd2"/>
              </a:cxn>
              <a:cxn ang="5400000">
                <a:pos x="wd2" y="hd2"/>
              </a:cxn>
              <a:cxn ang="10800000">
                <a:pos x="wd2" y="hd2"/>
              </a:cxn>
              <a:cxn ang="16200000">
                <a:pos x="wd2" y="hd2"/>
              </a:cxn>
            </a:cxnLst>
            <a:rect l="0" t="0" r="r" b="b"/>
            <a:pathLst>
              <a:path w="17876" h="20757" extrusionOk="0">
                <a:moveTo>
                  <a:pt x="0" y="20675"/>
                </a:moveTo>
                <a:cubicBezTo>
                  <a:pt x="16536" y="21600"/>
                  <a:pt x="21600" y="14708"/>
                  <a:pt x="15191" y="0"/>
                </a:cubicBezTo>
              </a:path>
            </a:pathLst>
          </a:custGeom>
          <a:ln w="152400">
            <a:solidFill>
              <a:srgbClr val="FFFFFF"/>
            </a:solidFill>
            <a:custDash>
              <a:ds d="200000" sp="200000"/>
            </a:custDash>
            <a:miter lim="400000"/>
          </a:ln>
        </p:spPr>
        <p:txBody>
          <a:bodyP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ttangolo arrotondato"/>
          <p:cNvSpPr/>
          <p:nvPr/>
        </p:nvSpPr>
        <p:spPr>
          <a:xfrm>
            <a:off x="1547699" y="6800651"/>
            <a:ext cx="13978672" cy="5200254"/>
          </a:xfrm>
          <a:prstGeom prst="roundRect">
            <a:avLst>
              <a:gd name="adj" fmla="val 17374"/>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5" name="Attività"/>
          <p:cNvSpPr txBox="1"/>
          <p:nvPr/>
        </p:nvSpPr>
        <p:spPr>
          <a:xfrm>
            <a:off x="5861729" y="7220148"/>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Attività</a:t>
            </a:r>
          </a:p>
        </p:txBody>
      </p:sp>
      <p:sp>
        <p:nvSpPr>
          <p:cNvPr id="236" name="Rettangolo arrotondato"/>
          <p:cNvSpPr/>
          <p:nvPr/>
        </p:nvSpPr>
        <p:spPr>
          <a:xfrm>
            <a:off x="1547699" y="984646"/>
            <a:ext cx="6668746" cy="5233790"/>
          </a:xfrm>
          <a:prstGeom prst="roundRect">
            <a:avLst>
              <a:gd name="adj" fmla="val 1726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37" name="Rettangolo arrotondato"/>
          <p:cNvSpPr/>
          <p:nvPr/>
        </p:nvSpPr>
        <p:spPr>
          <a:xfrm>
            <a:off x="8857628" y="984646"/>
            <a:ext cx="6668745" cy="5233790"/>
          </a:xfrm>
          <a:prstGeom prst="roundRect">
            <a:avLst>
              <a:gd name="adj" fmla="val 17262"/>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53" name="Linea di collegamento"/>
          <p:cNvSpPr/>
          <p:nvPr/>
        </p:nvSpPr>
        <p:spPr>
          <a:xfrm>
            <a:off x="-669243" y="-1702682"/>
            <a:ext cx="29897289" cy="1134923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5" y="21461"/>
                  <a:pt x="5145" y="14261"/>
                  <a:pt x="0" y="0"/>
                </a:cubicBezTo>
              </a:path>
            </a:pathLst>
          </a:custGeom>
          <a:ln w="152400">
            <a:solidFill>
              <a:srgbClr val="0092A3"/>
            </a:solidFill>
            <a:custDash>
              <a:ds d="200000" sp="200000"/>
            </a:custDash>
            <a:miter lim="400000"/>
          </a:ln>
        </p:spPr>
        <p:txBody>
          <a:bodyPr/>
          <a:lstStyle/>
          <a:p>
            <a:endParaRPr/>
          </a:p>
        </p:txBody>
      </p:sp>
      <p:sp>
        <p:nvSpPr>
          <p:cNvPr id="239" name="Linea"/>
          <p:cNvSpPr/>
          <p:nvPr/>
        </p:nvSpPr>
        <p:spPr>
          <a:xfrm>
            <a:off x="16578056" y="15824200"/>
            <a:ext cx="6668745" cy="0"/>
          </a:xfrm>
          <a:prstGeom prst="line">
            <a:avLst/>
          </a:prstGeom>
          <a:ln w="50800">
            <a:solidFill>
              <a:srgbClr val="000000"/>
            </a:solidFill>
            <a:miter lim="400000"/>
          </a:ln>
        </p:spPr>
        <p:txBody>
          <a:bodyPr lIns="50800" tIns="50800" rIns="50800" bIns="50800" anchor="ctr"/>
          <a:lstStyle/>
          <a:p>
            <a:endParaRPr/>
          </a:p>
        </p:txBody>
      </p:sp>
      <p:sp>
        <p:nvSpPr>
          <p:cNvPr id="240" name="Missione Energia"/>
          <p:cNvSpPr txBox="1"/>
          <p:nvPr/>
        </p:nvSpPr>
        <p:spPr>
          <a:xfrm>
            <a:off x="1559481"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Missione Energia </a:t>
            </a:r>
          </a:p>
        </p:txBody>
      </p:sp>
      <p:sp>
        <p:nvSpPr>
          <p:cNvPr id="241" name="Ogni partecipante avrà comunque il suo bottino (ad esempio: matita piantabile, torcia ricaricabile, cioccolatini)!"/>
          <p:cNvSpPr txBox="1"/>
          <p:nvPr/>
        </p:nvSpPr>
        <p:spPr>
          <a:xfrm>
            <a:off x="1890777" y="22816821"/>
            <a:ext cx="21334834" cy="63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100">
                <a:solidFill>
                  <a:srgbClr val="000000"/>
                </a:solidFill>
                <a:latin typeface="Manrope Medium"/>
                <a:ea typeface="Manrope Medium"/>
                <a:cs typeface="Manrope Medium"/>
                <a:sym typeface="Manrope Medium"/>
              </a:defRPr>
            </a:lvl1pPr>
          </a:lstStyle>
          <a:p>
            <a:r>
              <a:t>Ogni partecipante avrà comunque il suo bottino (ad esempio: matita piantabile, torcia ricaricabile, cioccolatini)!</a:t>
            </a:r>
          </a:p>
        </p:txBody>
      </p:sp>
      <p:sp>
        <p:nvSpPr>
          <p:cNvPr id="242" name="Obiettivo del gioco"/>
          <p:cNvSpPr txBox="1"/>
          <p:nvPr/>
        </p:nvSpPr>
        <p:spPr>
          <a:xfrm>
            <a:off x="2206766" y="1435496"/>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Obiettivo del gioco</a:t>
            </a:r>
          </a:p>
        </p:txBody>
      </p:sp>
      <p:sp>
        <p:nvSpPr>
          <p:cNvPr id="243" name="Materiali"/>
          <p:cNvSpPr txBox="1"/>
          <p:nvPr/>
        </p:nvSpPr>
        <p:spPr>
          <a:xfrm>
            <a:off x="9516694" y="1435496"/>
            <a:ext cx="5350611"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Materiali</a:t>
            </a:r>
          </a:p>
        </p:txBody>
      </p:sp>
      <p:sp>
        <p:nvSpPr>
          <p:cNvPr id="244" name="Rettangolo arrotondato"/>
          <p:cNvSpPr/>
          <p:nvPr/>
        </p:nvSpPr>
        <p:spPr>
          <a:xfrm>
            <a:off x="16167555" y="984646"/>
            <a:ext cx="6668745" cy="10988279"/>
          </a:xfrm>
          <a:prstGeom prst="roundRect">
            <a:avLst>
              <a:gd name="adj" fmla="val 13548"/>
            </a:avLst>
          </a:prstGeom>
          <a:solidFill>
            <a:srgbClr val="0092A3"/>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245" name="Scopo educativo"/>
          <p:cNvSpPr txBox="1"/>
          <p:nvPr/>
        </p:nvSpPr>
        <p:spPr>
          <a:xfrm>
            <a:off x="16826622" y="1435496"/>
            <a:ext cx="5350612" cy="723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FFFFFF"/>
                </a:solidFill>
                <a:latin typeface="Manrope Bold"/>
                <a:ea typeface="Manrope Bold"/>
                <a:cs typeface="Manrope Bold"/>
                <a:sym typeface="Manrope Bold"/>
              </a:defRPr>
            </a:lvl1pPr>
          </a:lstStyle>
          <a:p>
            <a:r>
              <a:t>Scopo educativo</a:t>
            </a:r>
          </a:p>
        </p:txBody>
      </p:sp>
      <p:sp>
        <p:nvSpPr>
          <p:cNvPr id="246" name="Ogni squadra dovrà lanciare delle palline da tennis cercando di centrare i buchi disegnati sulla facciata di una casa di cartone. Questi buchi rappresentano i punti in cui avviene la maggiore dispersione di calore, come le finestre, le porte, i muri e il"/>
          <p:cNvSpPr txBox="1"/>
          <p:nvPr/>
        </p:nvSpPr>
        <p:spPr>
          <a:xfrm>
            <a:off x="2065233" y="2670988"/>
            <a:ext cx="5633678" cy="278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lvl1pPr>
          </a:lstStyle>
          <a:p>
            <a:r>
              <a:t>Ogni squadra dovrà lanciare delle palline da tennis cercando di centrare i buchi disegnati sulla facciata di una casa di cartone. Questi buchi rappresentano i punti in cui avviene la maggiore dispersione di calore, come le finestre, le porte, i muri e il tetto.</a:t>
            </a:r>
          </a:p>
        </p:txBody>
      </p:sp>
      <p:sp>
        <p:nvSpPr>
          <p:cNvPr id="247" name="Casa di cartone grande con buchi sagomati che rappresentano le zone di dispersione (finestre, porte, tetto, ecc.).…"/>
          <p:cNvSpPr txBox="1"/>
          <p:nvPr/>
        </p:nvSpPr>
        <p:spPr>
          <a:xfrm>
            <a:off x="9375161" y="2670988"/>
            <a:ext cx="5633678" cy="278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Casa di cartone grande con buchi sagomati che rappresentano le zone di dispersione (finestre, porte, tetto, ecc.).</a:t>
            </a:r>
          </a:p>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endParaRPr/>
          </a:p>
          <a:p>
            <a:pPr marL="304800" indent="-304800" algn="l" defTabSz="12700">
              <a:lnSpc>
                <a:spcPct val="90000"/>
              </a:lnSpc>
              <a:buSzPct val="123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pPr>
            <a:r>
              <a:t>Palline da tennis.</a:t>
            </a:r>
          </a:p>
        </p:txBody>
      </p:sp>
      <p:sp>
        <p:nvSpPr>
          <p:cNvPr id="248" name="Ogni squadra dovrà lanciare delle palline da tennis cercando di centrare i buchi disegnati sulla facciata di una casa di cartone. Questi buchi rappresentano i punti in cui avviene la maggiore dispersione di calore, come le finestre, le porte, i muri e il"/>
          <p:cNvSpPr txBox="1"/>
          <p:nvPr/>
        </p:nvSpPr>
        <p:spPr>
          <a:xfrm>
            <a:off x="16685090" y="2670988"/>
            <a:ext cx="5633677" cy="2783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lvl1pPr>
          </a:lstStyle>
          <a:p>
            <a:r>
              <a:t>Ogni squadra dovrà lanciare delle palline da tennis cercando di centrare i buchi disegnati sulla facciata di una casa di cartone. Questi buchi rappresentano i punti in cui avviene la maggiore dispersione di calore, come le finestre, le porte, i muri e il tetto.</a:t>
            </a:r>
          </a:p>
        </p:txBody>
      </p:sp>
      <p:sp>
        <p:nvSpPr>
          <p:cNvPr id="249" name="I bambini, a turno, lanceranno le palline da tennis cercando di centrare i buchi che simboleggiano i punti di dispersione. Ogni buco centrato rappresenta un punto di calore &quot;bloccato&quot;. La squadra che riesce a bloccare più dispersioni vince e riceve n. pe"/>
          <p:cNvSpPr txBox="1"/>
          <p:nvPr/>
        </p:nvSpPr>
        <p:spPr>
          <a:xfrm>
            <a:off x="2065233" y="8192839"/>
            <a:ext cx="12943604" cy="16522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Medium"/>
                <a:ea typeface="Manrope Medium"/>
                <a:cs typeface="Manrope Medium"/>
                <a:sym typeface="Manrope Medium"/>
              </a:defRPr>
            </a:lvl1pPr>
          </a:lstStyle>
          <a:p>
            <a:r>
              <a:t>I bambini, a turno, lanceranno le palline da tennis cercando di centrare i buchi che simboleggiano i punti di dispersione. Ogni buco centrato rappresenta un punto di calore "bloccato". La squadra che riesce a bloccare più dispersioni vince e riceve n. pezzi del puzzle per la conquista del tesoro finale.</a:t>
            </a:r>
          </a:p>
        </p:txBody>
      </p:sp>
      <p:sp>
        <p:nvSpPr>
          <p:cNvPr id="250" name="Energy Poverty 0"/>
          <p:cNvSpPr txBox="1"/>
          <p:nvPr/>
        </p:nvSpPr>
        <p:spPr>
          <a:xfrm>
            <a:off x="8850312"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Energy Poverty 0</a:t>
            </a:r>
          </a:p>
        </p:txBody>
      </p:sp>
      <p:sp>
        <p:nvSpPr>
          <p:cNvPr id="251" name="8"/>
          <p:cNvSpPr txBox="1"/>
          <p:nvPr/>
        </p:nvSpPr>
        <p:spPr>
          <a:xfrm>
            <a:off x="16142493" y="12583120"/>
            <a:ext cx="4439668"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
                <a:solidFill>
                  <a:srgbClr val="000000"/>
                </a:solidFill>
                <a:latin typeface="Manrope Medium"/>
                <a:ea typeface="Manrope Medium"/>
                <a:cs typeface="Manrope Medium"/>
                <a:sym typeface="Manrope Medium"/>
              </a:defRPr>
            </a:lvl1pPr>
          </a:lstStyle>
          <a:p>
            <a:r>
              <a:t>8</a:t>
            </a:r>
          </a:p>
        </p:txBody>
      </p:sp>
      <p:pic>
        <p:nvPicPr>
          <p:cNvPr id="252" name="Risorsa 1@300x.png" descr="Risorsa 1@300x.png"/>
          <p:cNvPicPr>
            <a:picLocks noChangeAspect="1"/>
          </p:cNvPicPr>
          <p:nvPr/>
        </p:nvPicPr>
        <p:blipFill>
          <a:blip r:embed="rId2"/>
          <a:stretch>
            <a:fillRect/>
          </a:stretch>
        </p:blipFill>
        <p:spPr>
          <a:xfrm>
            <a:off x="16826622" y="1565681"/>
            <a:ext cx="485832" cy="46353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2A3"/>
        </a:solidFill>
        <a:effectLst/>
      </p:bgPr>
    </p:bg>
    <p:spTree>
      <p:nvGrpSpPr>
        <p:cNvPr id="1" name=""/>
        <p:cNvGrpSpPr/>
        <p:nvPr/>
      </p:nvGrpSpPr>
      <p:grpSpPr>
        <a:xfrm>
          <a:off x="0" y="0"/>
          <a:ext cx="0" cy="0"/>
          <a:chOff x="0" y="0"/>
          <a:chExt cx="0" cy="0"/>
        </a:xfrm>
      </p:grpSpPr>
      <p:pic>
        <p:nvPicPr>
          <p:cNvPr id="255" name="Risorsa 1@300x.png" descr="Risorsa 1@300x.png"/>
          <p:cNvPicPr>
            <a:picLocks noChangeAspect="1"/>
          </p:cNvPicPr>
          <p:nvPr/>
        </p:nvPicPr>
        <p:blipFill>
          <a:blip r:embed="rId2"/>
          <a:stretch>
            <a:fillRect/>
          </a:stretch>
        </p:blipFill>
        <p:spPr>
          <a:xfrm>
            <a:off x="1604016" y="4439958"/>
            <a:ext cx="962443" cy="918267"/>
          </a:xfrm>
          <a:prstGeom prst="rect">
            <a:avLst/>
          </a:prstGeom>
          <a:ln w="12700">
            <a:miter lim="400000"/>
          </a:ln>
        </p:spPr>
      </p:pic>
      <p:sp>
        <p:nvSpPr>
          <p:cNvPr id="256" name="Trasferisci l’acqua senza sprecarla…"/>
          <p:cNvSpPr txBox="1"/>
          <p:nvPr/>
        </p:nvSpPr>
        <p:spPr>
          <a:xfrm>
            <a:off x="1437788" y="5878195"/>
            <a:ext cx="13533835" cy="1959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lnSpc>
                <a:spcPct val="90000"/>
              </a:lnSpc>
              <a:defRPr sz="6400">
                <a:solidFill>
                  <a:srgbClr val="FFFFFF"/>
                </a:solidFill>
                <a:latin typeface="Manrope Bold"/>
                <a:ea typeface="Manrope Bold"/>
                <a:cs typeface="Manrope Bold"/>
                <a:sym typeface="Manrope Bold"/>
              </a:defRPr>
            </a:pPr>
            <a:r>
              <a:rPr b="1">
                <a:uFill>
                  <a:solidFill>
                    <a:srgbClr val="156082"/>
                  </a:solidFill>
                </a:uFill>
                <a:latin typeface="Aptos"/>
                <a:ea typeface="Aptos"/>
                <a:cs typeface="Aptos"/>
                <a:sym typeface="Aptos"/>
              </a:rPr>
              <a:t>Trasferisci l’acqua senza sprecarla</a:t>
            </a:r>
          </a:p>
          <a:p>
            <a:pPr algn="l">
              <a:lnSpc>
                <a:spcPct val="90000"/>
              </a:lnSpc>
              <a:defRPr sz="6400">
                <a:solidFill>
                  <a:srgbClr val="FFFFFF"/>
                </a:solidFill>
                <a:latin typeface="Manrope Bold"/>
                <a:ea typeface="Manrope Bold"/>
                <a:cs typeface="Manrope Bold"/>
                <a:sym typeface="Manrope Bold"/>
              </a:defRPr>
            </a:pPr>
            <a:r>
              <a:rPr b="1">
                <a:uFill>
                  <a:solidFill>
                    <a:srgbClr val="156082"/>
                  </a:solidFill>
                </a:uFill>
                <a:latin typeface="Aptos"/>
                <a:ea typeface="Aptos"/>
                <a:cs typeface="Aptos"/>
                <a:sym typeface="Aptos"/>
              </a:rPr>
              <a:t>(Risparmio idrico)</a:t>
            </a:r>
          </a:p>
        </p:txBody>
      </p:sp>
      <p:sp>
        <p:nvSpPr>
          <p:cNvPr id="257" name="Prima di passare al secondo gioco, i facilitatori spiegano come lo spreco d'acqua nella vita quotidiana (come un rubinetto che perde) può sembrare insignificante, ma in realtà comporta un grande spreco cumulativo. L’uso corretto degli strumenti rappresen"/>
          <p:cNvSpPr txBox="1"/>
          <p:nvPr/>
        </p:nvSpPr>
        <p:spPr>
          <a:xfrm>
            <a:off x="1539388" y="8010849"/>
            <a:ext cx="14340497" cy="1275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12700">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anrope Regular"/>
                <a:ea typeface="Manrope Regular"/>
                <a:cs typeface="Manrope Regular"/>
                <a:sym typeface="Manrope Regular"/>
              </a:defRPr>
            </a:lvl1pPr>
          </a:lstStyle>
          <a:p>
            <a:r>
              <a:t>Prima di passare al secondo gioco, i facilitatori spiegano come lo spreco d'acqua nella vita quotidiana (come un rubinetto che perde) può sembrare insignificante, ma in realtà comporta un grande spreco cumulativo. L’uso corretto degli strumenti rappresenta l’importanza dell’efficienza nel consumo idrico.</a:t>
            </a:r>
          </a:p>
        </p:txBody>
      </p:sp>
      <p:sp>
        <p:nvSpPr>
          <p:cNvPr id="258" name="Secondo gioco"/>
          <p:cNvSpPr txBox="1"/>
          <p:nvPr/>
        </p:nvSpPr>
        <p:spPr>
          <a:xfrm>
            <a:off x="1478889" y="1030737"/>
            <a:ext cx="4493058" cy="19494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nSpc>
                <a:spcPct val="90000"/>
              </a:lnSpc>
              <a:defRPr sz="4800">
                <a:solidFill>
                  <a:srgbClr val="FFFFFF"/>
                </a:solidFill>
                <a:latin typeface="Manrope Bold"/>
                <a:ea typeface="Manrope Bold"/>
                <a:cs typeface="Manrope Bold"/>
                <a:sym typeface="Manrope Bold"/>
              </a:defRPr>
            </a:lvl1pPr>
          </a:lstStyle>
          <a:p>
            <a:r>
              <a:t>Secondo gioco</a:t>
            </a:r>
          </a:p>
        </p:txBody>
      </p:sp>
      <p:sp>
        <p:nvSpPr>
          <p:cNvPr id="259" name="Linea"/>
          <p:cNvSpPr/>
          <p:nvPr/>
        </p:nvSpPr>
        <p:spPr>
          <a:xfrm>
            <a:off x="1535177" y="5679750"/>
            <a:ext cx="14854637" cy="1"/>
          </a:xfrm>
          <a:prstGeom prst="line">
            <a:avLst/>
          </a:prstGeom>
          <a:ln w="50800">
            <a:solidFill>
              <a:srgbClr val="FFFFFF"/>
            </a:solidFill>
            <a:miter lim="400000"/>
          </a:ln>
        </p:spPr>
        <p:txBody>
          <a:bodyPr lIns="50800" tIns="50800" rIns="50800" bIns="50800" anchor="ctr"/>
          <a:lstStyle/>
          <a:p>
            <a:endParaRPr/>
          </a:p>
        </p:txBody>
      </p:sp>
      <p:sp>
        <p:nvSpPr>
          <p:cNvPr id="261" name="Linea di collegamento"/>
          <p:cNvSpPr/>
          <p:nvPr/>
        </p:nvSpPr>
        <p:spPr>
          <a:xfrm>
            <a:off x="20027783" y="-6707177"/>
            <a:ext cx="5902231" cy="17070587"/>
          </a:xfrm>
          <a:custGeom>
            <a:avLst/>
            <a:gdLst/>
            <a:ahLst/>
            <a:cxnLst>
              <a:cxn ang="0">
                <a:pos x="wd2" y="hd2"/>
              </a:cxn>
              <a:cxn ang="5400000">
                <a:pos x="wd2" y="hd2"/>
              </a:cxn>
              <a:cxn ang="10800000">
                <a:pos x="wd2" y="hd2"/>
              </a:cxn>
              <a:cxn ang="16200000">
                <a:pos x="wd2" y="hd2"/>
              </a:cxn>
            </a:cxnLst>
            <a:rect l="0" t="0" r="r" b="b"/>
            <a:pathLst>
              <a:path w="16319" h="21600" extrusionOk="0">
                <a:moveTo>
                  <a:pt x="11221" y="21600"/>
                </a:moveTo>
                <a:cubicBezTo>
                  <a:pt x="-5281" y="10611"/>
                  <a:pt x="-3582" y="3411"/>
                  <a:pt x="16319" y="0"/>
                </a:cubicBezTo>
              </a:path>
            </a:pathLst>
          </a:custGeom>
          <a:ln w="152400">
            <a:solidFill>
              <a:srgbClr val="FFFFFF"/>
            </a:solidFill>
            <a:custDash>
              <a:ds d="200000" sp="200000"/>
            </a:custDash>
            <a:miter lim="400000"/>
          </a:ln>
        </p:spPr>
        <p:txBody>
          <a:bodyPr/>
          <a:lstStyle/>
          <a:p>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2473</Words>
  <Application>Microsoft Office PowerPoint</Application>
  <PresentationFormat>Personalizzato</PresentationFormat>
  <Paragraphs>228</Paragraphs>
  <Slides>20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Aptos</vt:lpstr>
      <vt:lpstr>Helvetica</vt:lpstr>
      <vt:lpstr>Helvetica Neue</vt:lpstr>
      <vt:lpstr>Helvetica Neue Medium</vt:lpstr>
      <vt:lpstr>Manrope Bold</vt:lpstr>
      <vt:lpstr>Manrope Regular</vt:lpstr>
      <vt:lpstr>21_BasicWhite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Teresa Ditadi</cp:lastModifiedBy>
  <cp:revision>2</cp:revision>
  <dcterms:modified xsi:type="dcterms:W3CDTF">2025-11-11T14:17:13Z</dcterms:modified>
</cp:coreProperties>
</file>