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12" name="Titolo presentazion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13" name="Corpo livello uno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graphicFrame>
        <p:nvGraphicFramePr>
          <p:cNvPr id="14" name="Tabella 1"/>
          <p:cNvGraphicFramePr/>
          <p:nvPr/>
        </p:nvGraphicFramePr>
        <p:xfrm>
          <a:off x="-508000" y="-1270000"/>
          <a:ext cx="25412700" cy="1428928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</a:tblGrid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orpo livello uno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Dichiarazione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orpo livello uno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9" name="Dettagli informazion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Dettagli informazione</a:t>
            </a:r>
          </a:p>
        </p:txBody>
      </p:sp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Attribuzion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Attribuzione</a:t>
            </a:r>
          </a:p>
        </p:txBody>
      </p:sp>
      <p:sp>
        <p:nvSpPr>
          <p:cNvPr id="118" name="Corpo livello uno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“Citazione degna di nota”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iotola di insalata con riso saltato, uova sode e bacchett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Ciotola con frittelle al salmone, insalat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8" name="Pappardelle con burro al prezzemolo, nocciole tostate e scaglie di parmigian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iotola di insalata con riso saltato, uova sode e bacchett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ttangolo arrotondato"/>
          <p:cNvSpPr/>
          <p:nvPr/>
        </p:nvSpPr>
        <p:spPr>
          <a:xfrm>
            <a:off x="-658866" y="-1065265"/>
            <a:ext cx="25995213" cy="16060010"/>
          </a:xfrm>
          <a:prstGeom prst="roundRect">
            <a:avLst>
              <a:gd name="adj" fmla="val 6429"/>
            </a:avLst>
          </a:prstGeom>
          <a:solidFill>
            <a:srgbClr val="0092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vocado e lime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Titolo presentazion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24" name="Autore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25" name="Corpo livello uno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iotola con frittelle al salmone, insalat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Titolo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</a:t>
            </a:r>
          </a:p>
        </p:txBody>
      </p:sp>
      <p:sp>
        <p:nvSpPr>
          <p:cNvPr id="35" name="Corpo livello uno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6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44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45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62" name="Corpo livello uno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Pappardelle con burro al prezzemolo, nocciole tostate e scaglie di parmigian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sezion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Titolo sezione</a:t>
            </a:r>
          </a:p>
        </p:txBody>
      </p:sp>
      <p:sp>
        <p:nvSpPr>
          <p:cNvPr id="73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81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graphicFrame>
        <p:nvGraphicFramePr>
          <p:cNvPr id="82" name="Tabella 1"/>
          <p:cNvGraphicFramePr/>
          <p:nvPr/>
        </p:nvGraphicFramePr>
        <p:xfrm>
          <a:off x="-508000" y="-1270000"/>
          <a:ext cx="25412700" cy="1428928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  <a:gridCol w="1270000"/>
              </a:tblGrid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solidFill>
                        <a:srgbClr val="D5D5D5"/>
                      </a:solidFill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DADADA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5D5D5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D5D5D5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8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olo programm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 programma</a:t>
            </a:r>
          </a:p>
        </p:txBody>
      </p:sp>
      <p:sp>
        <p:nvSpPr>
          <p:cNvPr id="91" name="Sottotitolo programm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programma</a:t>
            </a:r>
          </a:p>
        </p:txBody>
      </p:sp>
      <p:sp>
        <p:nvSpPr>
          <p:cNvPr id="92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Argomenti del programma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Titolo</a:t>
            </a:r>
          </a:p>
        </p:txBody>
      </p:sp>
      <p:sp>
        <p:nvSpPr>
          <p:cNvPr id="3" name="Corpo livello uno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1.png"/><Relationship Id="rId7" Type="http://schemas.openxmlformats.org/officeDocument/2006/relationships/image" Target="../media/image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sto elenco puntato diapositiva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Rettangolo arrotondato"/>
          <p:cNvSpPr/>
          <p:nvPr/>
        </p:nvSpPr>
        <p:spPr>
          <a:xfrm>
            <a:off x="-658866" y="-1065265"/>
            <a:ext cx="25995213" cy="16060010"/>
          </a:xfrm>
          <a:prstGeom prst="roundRect">
            <a:avLst>
              <a:gd name="adj" fmla="val 6429"/>
            </a:avLst>
          </a:prstGeom>
          <a:solidFill>
            <a:srgbClr val="0092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63" name="Logo-EP0-white.png" descr="Logo-EP0-wh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3070" y="-7277581"/>
            <a:ext cx="2652203" cy="18752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" name="Raggruppa"/>
          <p:cNvGrpSpPr/>
          <p:nvPr/>
        </p:nvGrpSpPr>
        <p:grpSpPr>
          <a:xfrm>
            <a:off x="16581975" y="-5411217"/>
            <a:ext cx="1600028" cy="993049"/>
            <a:chOff x="0" y="0"/>
            <a:chExt cx="1600026" cy="993047"/>
          </a:xfrm>
        </p:grpSpPr>
        <p:sp>
          <p:nvSpPr>
            <p:cNvPr id="164" name="Cerchio"/>
            <p:cNvSpPr/>
            <p:nvPr/>
          </p:nvSpPr>
          <p:spPr>
            <a:xfrm>
              <a:off x="485927" y="553"/>
              <a:ext cx="628173" cy="628172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65" name="Risorsa 1@300x.png" descr="Risorsa 1@300x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00027" cy="993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7" name="Risorsa 1@300x.png" descr="Risorsa 1@300x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44511" y="-4461088"/>
            <a:ext cx="927543" cy="88497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Missione Energia…"/>
          <p:cNvSpPr txBox="1"/>
          <p:nvPr/>
        </p:nvSpPr>
        <p:spPr>
          <a:xfrm>
            <a:off x="1587740" y="5554345"/>
            <a:ext cx="11349762" cy="2607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10800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Missione Energia</a:t>
            </a:r>
          </a:p>
          <a:p>
            <a:pPr algn="l">
              <a:lnSpc>
                <a:spcPct val="90000"/>
              </a:lnSpc>
              <a:defRPr sz="4800">
                <a:solidFill>
                  <a:srgbClr val="F5E33E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Che cos’è la transizione energetica?</a:t>
            </a:r>
          </a:p>
        </p:txBody>
      </p:sp>
      <p:pic>
        <p:nvPicPr>
          <p:cNvPr id="169" name="Risorsa 9@300x.png" descr="Risorsa 9@300x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625030">
            <a:off x="13210621" y="2054291"/>
            <a:ext cx="2095501" cy="340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Linea di collegamento"/>
          <p:cNvSpPr/>
          <p:nvPr/>
        </p:nvSpPr>
        <p:spPr>
          <a:xfrm>
            <a:off x="6983894" y="5471329"/>
            <a:ext cx="9230763" cy="9141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84" h="21600" fill="norm" stroke="1" extrusionOk="0">
                <a:moveTo>
                  <a:pt x="0" y="21600"/>
                </a:moveTo>
                <a:cubicBezTo>
                  <a:pt x="15982" y="16468"/>
                  <a:pt x="21600" y="9268"/>
                  <a:pt x="16854" y="0"/>
                </a:cubicBezTo>
              </a:path>
            </a:pathLst>
          </a:custGeom>
          <a:ln w="152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171" name="IT Cofinanziato dall'Unione europea_WHITE.png" descr="IT Cofinanziato dall'Unione europea_WHIT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467924" y="913419"/>
            <a:ext cx="3814960" cy="7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Logo-EP0-white.png" descr="Logo-EP0-wh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0470" y="545619"/>
            <a:ext cx="2652204" cy="1875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Risorsa 1@300x.png" descr="Risorsa 1@300x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00000">
            <a:off x="17983891" y="7633040"/>
            <a:ext cx="7398663" cy="70590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" name="Raggruppa"/>
          <p:cNvGrpSpPr/>
          <p:nvPr/>
        </p:nvGrpSpPr>
        <p:grpSpPr>
          <a:xfrm>
            <a:off x="1596558" y="11514843"/>
            <a:ext cx="1944586" cy="1206897"/>
            <a:chOff x="0" y="0"/>
            <a:chExt cx="1944584" cy="1206895"/>
          </a:xfrm>
        </p:grpSpPr>
        <p:sp>
          <p:nvSpPr>
            <p:cNvPr id="174" name="Cerchio"/>
            <p:cNvSpPr/>
            <p:nvPr/>
          </p:nvSpPr>
          <p:spPr>
            <a:xfrm>
              <a:off x="590570" y="672"/>
              <a:ext cx="763445" cy="763446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75" name="Risorsa 1@300x.png" descr="Risorsa 1@300x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944585" cy="1206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ttangolo"/>
          <p:cNvSpPr/>
          <p:nvPr/>
        </p:nvSpPr>
        <p:spPr>
          <a:xfrm>
            <a:off x="-524982" y="-12944"/>
            <a:ext cx="25433964" cy="14184064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0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1" name="2. Riscaldamento globale"/>
          <p:cNvSpPr txBox="1"/>
          <p:nvPr/>
        </p:nvSpPr>
        <p:spPr>
          <a:xfrm>
            <a:off x="1605676" y="5194299"/>
            <a:ext cx="21662958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800">
                <a:solidFill>
                  <a:srgbClr val="FFFFFF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2. Riscaldamento globale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Rettangolo arrotondato"/>
          <p:cNvSpPr/>
          <p:nvPr/>
        </p:nvSpPr>
        <p:spPr>
          <a:xfrm>
            <a:off x="-10233951" y="-3058721"/>
            <a:ext cx="8601778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4" name="Rettangolo arrotondato"/>
          <p:cNvSpPr/>
          <p:nvPr/>
        </p:nvSpPr>
        <p:spPr>
          <a:xfrm>
            <a:off x="-11752838" y="-6079662"/>
            <a:ext cx="6717680" cy="2481800"/>
          </a:xfrm>
          <a:prstGeom prst="roundRect">
            <a:avLst>
              <a:gd name="adj" fmla="val 12588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5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6" name="Anidride Carbonica…"/>
          <p:cNvSpPr txBox="1"/>
          <p:nvPr/>
        </p:nvSpPr>
        <p:spPr>
          <a:xfrm>
            <a:off x="11324001" y="-6255674"/>
            <a:ext cx="9984914" cy="2184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indent="0" algn="l" defTabSz="914400">
              <a:lnSpc>
                <a:spcPts val="4000"/>
              </a:lnSpc>
              <a:buFont typeface="Arial"/>
              <a:defRPr spc="36" sz="40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Anidride Carbonica</a:t>
            </a:r>
          </a:p>
          <a:p>
            <a:pPr lvl="1" indent="0" algn="l" defTabSz="914400">
              <a:lnSpc>
                <a:spcPts val="4000"/>
              </a:lnSpc>
              <a:buFont typeface="Arial"/>
              <a:defRPr spc="38" sz="40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Deforestazione e consumo intensivo delle risorse </a:t>
            </a:r>
          </a:p>
          <a:p>
            <a:pPr lvl="1" indent="0" algn="l" defTabSz="914400">
              <a:lnSpc>
                <a:spcPts val="4000"/>
              </a:lnSpc>
              <a:buFont typeface="Arial"/>
              <a:defRPr spc="38" sz="40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Allevamenti intensivi</a:t>
            </a:r>
          </a:p>
        </p:txBody>
      </p:sp>
      <p:sp>
        <p:nvSpPr>
          <p:cNvPr id="357" name="…energia elettrica…"/>
          <p:cNvSpPr txBox="1"/>
          <p:nvPr/>
        </p:nvSpPr>
        <p:spPr>
          <a:xfrm>
            <a:off x="-11231094" y="-5420422"/>
            <a:ext cx="5768992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…</a:t>
            </a:r>
            <a:r>
              <a:t>energia elettrica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che alimenta la lampadina e…</a:t>
            </a:r>
          </a:p>
        </p:txBody>
      </p:sp>
      <p:sp>
        <p:nvSpPr>
          <p:cNvPr id="358" name="Rettangolo arrotondato"/>
          <p:cNvSpPr/>
          <p:nvPr/>
        </p:nvSpPr>
        <p:spPr>
          <a:xfrm>
            <a:off x="-13175238" y="-9099658"/>
            <a:ext cx="6717680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9" name="La dinamo della bicicletta trasforma l’energia cinetica della ruota in…"/>
          <p:cNvSpPr txBox="1"/>
          <p:nvPr/>
        </p:nvSpPr>
        <p:spPr>
          <a:xfrm>
            <a:off x="-12665454" y="-8690001"/>
            <a:ext cx="5698110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La </a:t>
            </a:r>
            <a:r>
              <a:t>dinamo</a:t>
            </a:r>
            <a:r>
              <a:t> della bicicletta trasforma l’energia </a:t>
            </a:r>
            <a:r>
              <a:t>cinetica</a:t>
            </a:r>
            <a:r>
              <a:t> della ruota in…</a:t>
            </a:r>
          </a:p>
        </p:txBody>
      </p:sp>
      <p:sp>
        <p:nvSpPr>
          <p:cNvPr id="360" name="1."/>
          <p:cNvSpPr txBox="1"/>
          <p:nvPr/>
        </p:nvSpPr>
        <p:spPr>
          <a:xfrm>
            <a:off x="-14191678" y="-8380181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1.</a:t>
            </a:r>
          </a:p>
        </p:txBody>
      </p:sp>
      <p:sp>
        <p:nvSpPr>
          <p:cNvPr id="361" name="2."/>
          <p:cNvSpPr txBox="1"/>
          <p:nvPr/>
        </p:nvSpPr>
        <p:spPr>
          <a:xfrm>
            <a:off x="-13023278" y="-5257863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2.</a:t>
            </a:r>
          </a:p>
        </p:txBody>
      </p:sp>
      <p:sp>
        <p:nvSpPr>
          <p:cNvPr id="362" name="Rettangolo arrotondato"/>
          <p:cNvSpPr/>
          <p:nvPr/>
        </p:nvSpPr>
        <p:spPr>
          <a:xfrm>
            <a:off x="1669400" y="3858473"/>
            <a:ext cx="6442697" cy="7094854"/>
          </a:xfrm>
          <a:prstGeom prst="roundRect">
            <a:avLst>
              <a:gd name="adj" fmla="val 4849"/>
            </a:avLst>
          </a:prstGeom>
          <a:solidFill>
            <a:srgbClr val="FFFFFF"/>
          </a:solidFill>
          <a:ln w="152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3" name="DEFORESTAZIONE"/>
          <p:cNvSpPr txBox="1"/>
          <p:nvPr/>
        </p:nvSpPr>
        <p:spPr>
          <a:xfrm>
            <a:off x="2521329" y="9402043"/>
            <a:ext cx="473883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DEFORESTAZIONE</a:t>
            </a:r>
          </a:p>
        </p:txBody>
      </p:sp>
      <p:sp>
        <p:nvSpPr>
          <p:cNvPr id="364" name="Quali sono le cause del riscaldamento globale?"/>
          <p:cNvSpPr txBox="1"/>
          <p:nvPr/>
        </p:nvSpPr>
        <p:spPr>
          <a:xfrm>
            <a:off x="1464073" y="939800"/>
            <a:ext cx="1476448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Quali sono le cause del riscaldamento globale?</a:t>
            </a:r>
          </a:p>
        </p:txBody>
      </p:sp>
      <p:sp>
        <p:nvSpPr>
          <p:cNvPr id="365" name="Linea"/>
          <p:cNvSpPr/>
          <p:nvPr/>
        </p:nvSpPr>
        <p:spPr>
          <a:xfrm>
            <a:off x="1536062" y="2022150"/>
            <a:ext cx="21311875" cy="1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66" name="deforestation.png" descr="deforest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6223" y="4896546"/>
            <a:ext cx="3509051" cy="3509052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Rettangolo arrotondato"/>
          <p:cNvSpPr/>
          <p:nvPr/>
        </p:nvSpPr>
        <p:spPr>
          <a:xfrm>
            <a:off x="9100821" y="3858473"/>
            <a:ext cx="6442697" cy="7094854"/>
          </a:xfrm>
          <a:prstGeom prst="roundRect">
            <a:avLst>
              <a:gd name="adj" fmla="val 4849"/>
            </a:avLst>
          </a:prstGeom>
          <a:solidFill>
            <a:srgbClr val="FFFFFF"/>
          </a:solidFill>
          <a:ln w="152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8" name="ANIDRIDE CARBONICA"/>
          <p:cNvSpPr txBox="1"/>
          <p:nvPr/>
        </p:nvSpPr>
        <p:spPr>
          <a:xfrm>
            <a:off x="9239354" y="9402043"/>
            <a:ext cx="590529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ANIDRIDE CARBONICA</a:t>
            </a:r>
          </a:p>
        </p:txBody>
      </p:sp>
      <p:pic>
        <p:nvPicPr>
          <p:cNvPr id="369" name="air-pollution.png" descr="air-polluti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67644" y="4896546"/>
            <a:ext cx="3509051" cy="3509052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Rettangolo arrotondato"/>
          <p:cNvSpPr/>
          <p:nvPr/>
        </p:nvSpPr>
        <p:spPr>
          <a:xfrm>
            <a:off x="16532242" y="3858473"/>
            <a:ext cx="6442696" cy="7094854"/>
          </a:xfrm>
          <a:prstGeom prst="roundRect">
            <a:avLst>
              <a:gd name="adj" fmla="val 4849"/>
            </a:avLst>
          </a:prstGeom>
          <a:solidFill>
            <a:srgbClr val="FFFFFF"/>
          </a:solidFill>
          <a:ln w="152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1" name="ALLEVAMENTI INTENSIVI"/>
          <p:cNvSpPr txBox="1"/>
          <p:nvPr/>
        </p:nvSpPr>
        <p:spPr>
          <a:xfrm>
            <a:off x="16800943" y="9402043"/>
            <a:ext cx="590529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ALLEVAMENTI INTENSIVI</a:t>
            </a:r>
          </a:p>
        </p:txBody>
      </p:sp>
      <p:grpSp>
        <p:nvGrpSpPr>
          <p:cNvPr id="375" name="Raggruppa"/>
          <p:cNvGrpSpPr/>
          <p:nvPr/>
        </p:nvGrpSpPr>
        <p:grpSpPr>
          <a:xfrm>
            <a:off x="17999064" y="4896546"/>
            <a:ext cx="3504929" cy="3509051"/>
            <a:chOff x="0" y="0"/>
            <a:chExt cx="3504928" cy="3509050"/>
          </a:xfrm>
        </p:grpSpPr>
        <p:pic>
          <p:nvPicPr>
            <p:cNvPr id="372" name="animal-feed.png" descr="animal-feed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4121"/>
              <a:ext cx="3504929" cy="3504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3" name="Rettangolo arrotondato"/>
            <p:cNvSpPr/>
            <p:nvPr/>
          </p:nvSpPr>
          <p:spPr>
            <a:xfrm>
              <a:off x="3041186" y="0"/>
              <a:ext cx="446165" cy="1499593"/>
            </a:xfrm>
            <a:prstGeom prst="roundRect">
              <a:avLst>
                <a:gd name="adj" fmla="val 38148"/>
              </a:avLst>
            </a:prstGeom>
            <a:solidFill>
              <a:srgbClr val="D6B85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D6B85A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4" name="Rettangolo arrotondato"/>
            <p:cNvSpPr/>
            <p:nvPr/>
          </p:nvSpPr>
          <p:spPr>
            <a:xfrm>
              <a:off x="2730764" y="147508"/>
              <a:ext cx="446165" cy="1136495"/>
            </a:xfrm>
            <a:prstGeom prst="roundRect">
              <a:avLst>
                <a:gd name="adj" fmla="val 38148"/>
              </a:avLst>
            </a:prstGeom>
            <a:solidFill>
              <a:srgbClr val="D6B85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D6B85A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76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377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Rettangolo arrotondato"/>
          <p:cNvSpPr/>
          <p:nvPr/>
        </p:nvSpPr>
        <p:spPr>
          <a:xfrm>
            <a:off x="-11752838" y="-6079662"/>
            <a:ext cx="6717680" cy="2481800"/>
          </a:xfrm>
          <a:prstGeom prst="roundRect">
            <a:avLst>
              <a:gd name="adj" fmla="val 12588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0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1" name="…energia elettrica…"/>
          <p:cNvSpPr txBox="1"/>
          <p:nvPr/>
        </p:nvSpPr>
        <p:spPr>
          <a:xfrm>
            <a:off x="-11231094" y="-5420422"/>
            <a:ext cx="5768992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…</a:t>
            </a:r>
            <a:r>
              <a:t>energia elettrica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che alimenta la lampadina e…</a:t>
            </a:r>
          </a:p>
        </p:txBody>
      </p:sp>
      <p:sp>
        <p:nvSpPr>
          <p:cNvPr id="382" name="Rettangolo arrotondato"/>
          <p:cNvSpPr/>
          <p:nvPr/>
        </p:nvSpPr>
        <p:spPr>
          <a:xfrm>
            <a:off x="-13175238" y="-9099658"/>
            <a:ext cx="6717680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3" name="La dinamo della bicicletta trasforma l’energia cinetica della ruota in…"/>
          <p:cNvSpPr txBox="1"/>
          <p:nvPr/>
        </p:nvSpPr>
        <p:spPr>
          <a:xfrm>
            <a:off x="-12665454" y="-8690001"/>
            <a:ext cx="5698110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La </a:t>
            </a:r>
            <a:r>
              <a:t>dinamo</a:t>
            </a:r>
            <a:r>
              <a:t> della bicicletta trasforma l’energia </a:t>
            </a:r>
            <a:r>
              <a:t>cinetica</a:t>
            </a:r>
            <a:r>
              <a:t> della ruota in…</a:t>
            </a:r>
          </a:p>
        </p:txBody>
      </p:sp>
      <p:sp>
        <p:nvSpPr>
          <p:cNvPr id="384" name="1."/>
          <p:cNvSpPr txBox="1"/>
          <p:nvPr/>
        </p:nvSpPr>
        <p:spPr>
          <a:xfrm>
            <a:off x="-14191678" y="-8380181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1.</a:t>
            </a:r>
          </a:p>
        </p:txBody>
      </p:sp>
      <p:sp>
        <p:nvSpPr>
          <p:cNvPr id="385" name="2."/>
          <p:cNvSpPr txBox="1"/>
          <p:nvPr/>
        </p:nvSpPr>
        <p:spPr>
          <a:xfrm>
            <a:off x="-13023278" y="-5257863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2.</a:t>
            </a:r>
          </a:p>
        </p:txBody>
      </p:sp>
      <p:sp>
        <p:nvSpPr>
          <p:cNvPr id="386" name="Rettangolo arrotondato"/>
          <p:cNvSpPr/>
          <p:nvPr/>
        </p:nvSpPr>
        <p:spPr>
          <a:xfrm>
            <a:off x="1669400" y="3858473"/>
            <a:ext cx="6442697" cy="7094854"/>
          </a:xfrm>
          <a:prstGeom prst="roundRect">
            <a:avLst>
              <a:gd name="adj" fmla="val 4849"/>
            </a:avLst>
          </a:prstGeom>
          <a:solidFill>
            <a:srgbClr val="FFFFFF"/>
          </a:solidFill>
          <a:ln w="152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7" name="SCIOGLIMENTO…"/>
          <p:cNvSpPr txBox="1"/>
          <p:nvPr/>
        </p:nvSpPr>
        <p:spPr>
          <a:xfrm>
            <a:off x="2521329" y="9122008"/>
            <a:ext cx="4738839" cy="128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SCIOGLIMENTO</a:t>
            </a:r>
          </a:p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DEI GHIACCI</a:t>
            </a:r>
          </a:p>
        </p:txBody>
      </p:sp>
      <p:sp>
        <p:nvSpPr>
          <p:cNvPr id="388" name="Quali sono le CONSEGUENZE del riscaldamento globale?"/>
          <p:cNvSpPr txBox="1"/>
          <p:nvPr/>
        </p:nvSpPr>
        <p:spPr>
          <a:xfrm>
            <a:off x="1464073" y="939800"/>
            <a:ext cx="1767718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Quali sono le CONSEGUENZE del riscaldamento globale?</a:t>
            </a:r>
          </a:p>
        </p:txBody>
      </p:sp>
      <p:sp>
        <p:nvSpPr>
          <p:cNvPr id="389" name="Linea"/>
          <p:cNvSpPr/>
          <p:nvPr/>
        </p:nvSpPr>
        <p:spPr>
          <a:xfrm>
            <a:off x="1536062" y="2022150"/>
            <a:ext cx="21311875" cy="1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0" name="Rettangolo arrotondato"/>
          <p:cNvSpPr/>
          <p:nvPr/>
        </p:nvSpPr>
        <p:spPr>
          <a:xfrm>
            <a:off x="9100821" y="3858473"/>
            <a:ext cx="6442697" cy="7094854"/>
          </a:xfrm>
          <a:prstGeom prst="roundRect">
            <a:avLst>
              <a:gd name="adj" fmla="val 4849"/>
            </a:avLst>
          </a:prstGeom>
          <a:solidFill>
            <a:srgbClr val="FFFFFF"/>
          </a:solidFill>
          <a:ln w="152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1" name="DESERTIFICAZIONE"/>
          <p:cNvSpPr txBox="1"/>
          <p:nvPr/>
        </p:nvSpPr>
        <p:spPr>
          <a:xfrm>
            <a:off x="9239354" y="9402043"/>
            <a:ext cx="590529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DESERTIFICAZIONE</a:t>
            </a:r>
          </a:p>
        </p:txBody>
      </p:sp>
      <p:sp>
        <p:nvSpPr>
          <p:cNvPr id="392" name="Rettangolo arrotondato"/>
          <p:cNvSpPr/>
          <p:nvPr/>
        </p:nvSpPr>
        <p:spPr>
          <a:xfrm>
            <a:off x="16532242" y="3858473"/>
            <a:ext cx="6442696" cy="7094854"/>
          </a:xfrm>
          <a:prstGeom prst="roundRect">
            <a:avLst>
              <a:gd name="adj" fmla="val 4849"/>
            </a:avLst>
          </a:prstGeom>
          <a:solidFill>
            <a:srgbClr val="FFFFFF"/>
          </a:solidFill>
          <a:ln w="152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3" name="CITTÀ SEMPRE PIÙ CALDE"/>
          <p:cNvSpPr txBox="1"/>
          <p:nvPr/>
        </p:nvSpPr>
        <p:spPr>
          <a:xfrm>
            <a:off x="16800943" y="9402043"/>
            <a:ext cx="590529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CITTÀ SEMPRE PIÙ CALDE</a:t>
            </a:r>
          </a:p>
        </p:txBody>
      </p:sp>
      <p:pic>
        <p:nvPicPr>
          <p:cNvPr id="394" name="desertification.png" descr="desertific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37474" y="5103474"/>
            <a:ext cx="3509051" cy="3509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hot.png" descr="h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99065" y="5103474"/>
            <a:ext cx="3509051" cy="3509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melting.png" descr="meltin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36223" y="5103474"/>
            <a:ext cx="3509051" cy="3509052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398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ttangolo arrotondato"/>
          <p:cNvSpPr/>
          <p:nvPr/>
        </p:nvSpPr>
        <p:spPr>
          <a:xfrm>
            <a:off x="-10233951" y="-3058721"/>
            <a:ext cx="8601778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1" name="Rettangolo arrotondato"/>
          <p:cNvSpPr/>
          <p:nvPr/>
        </p:nvSpPr>
        <p:spPr>
          <a:xfrm>
            <a:off x="-11752838" y="-6079662"/>
            <a:ext cx="6717680" cy="2481800"/>
          </a:xfrm>
          <a:prstGeom prst="roundRect">
            <a:avLst>
              <a:gd name="adj" fmla="val 12588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2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3" name="Anidride Carbonica…"/>
          <p:cNvSpPr txBox="1"/>
          <p:nvPr/>
        </p:nvSpPr>
        <p:spPr>
          <a:xfrm>
            <a:off x="11324001" y="-6255674"/>
            <a:ext cx="9984914" cy="2184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indent="0" algn="l" defTabSz="914400">
              <a:lnSpc>
                <a:spcPts val="4000"/>
              </a:lnSpc>
              <a:buFont typeface="Arial"/>
              <a:defRPr spc="36" sz="40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Anidride Carbonica</a:t>
            </a:r>
          </a:p>
          <a:p>
            <a:pPr lvl="1" indent="0" algn="l" defTabSz="914400">
              <a:lnSpc>
                <a:spcPts val="4000"/>
              </a:lnSpc>
              <a:buFont typeface="Arial"/>
              <a:defRPr spc="38" sz="40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Deforestazione e consumo intensivo delle risorse </a:t>
            </a:r>
          </a:p>
          <a:p>
            <a:pPr lvl="1" indent="0" algn="l" defTabSz="914400">
              <a:lnSpc>
                <a:spcPts val="4000"/>
              </a:lnSpc>
              <a:buFont typeface="Arial"/>
              <a:defRPr spc="38" sz="40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Allevamenti intensivi</a:t>
            </a:r>
          </a:p>
        </p:txBody>
      </p:sp>
      <p:sp>
        <p:nvSpPr>
          <p:cNvPr id="404" name="…energia elettrica…"/>
          <p:cNvSpPr txBox="1"/>
          <p:nvPr/>
        </p:nvSpPr>
        <p:spPr>
          <a:xfrm>
            <a:off x="-11231094" y="-5420422"/>
            <a:ext cx="5768992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…</a:t>
            </a:r>
            <a:r>
              <a:t>energia elettrica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che alimenta la lampadina e…</a:t>
            </a:r>
          </a:p>
        </p:txBody>
      </p:sp>
      <p:sp>
        <p:nvSpPr>
          <p:cNvPr id="405" name="Rettangolo arrotondato"/>
          <p:cNvSpPr/>
          <p:nvPr/>
        </p:nvSpPr>
        <p:spPr>
          <a:xfrm>
            <a:off x="-13175238" y="-9099658"/>
            <a:ext cx="6717680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6" name="La dinamo della bicicletta trasforma l’energia cinetica della ruota in…"/>
          <p:cNvSpPr txBox="1"/>
          <p:nvPr/>
        </p:nvSpPr>
        <p:spPr>
          <a:xfrm>
            <a:off x="-12665454" y="-8690001"/>
            <a:ext cx="5698110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La </a:t>
            </a:r>
            <a:r>
              <a:t>dinamo</a:t>
            </a:r>
            <a:r>
              <a:t> della bicicletta trasforma l’energia </a:t>
            </a:r>
            <a:r>
              <a:t>cinetica</a:t>
            </a:r>
            <a:r>
              <a:t> della ruota in…</a:t>
            </a:r>
          </a:p>
        </p:txBody>
      </p:sp>
      <p:sp>
        <p:nvSpPr>
          <p:cNvPr id="407" name="1."/>
          <p:cNvSpPr txBox="1"/>
          <p:nvPr/>
        </p:nvSpPr>
        <p:spPr>
          <a:xfrm>
            <a:off x="-14191678" y="-8380181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1.</a:t>
            </a:r>
          </a:p>
        </p:txBody>
      </p:sp>
      <p:sp>
        <p:nvSpPr>
          <p:cNvPr id="408" name="2."/>
          <p:cNvSpPr txBox="1"/>
          <p:nvPr/>
        </p:nvSpPr>
        <p:spPr>
          <a:xfrm>
            <a:off x="-13023278" y="-5257863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2.</a:t>
            </a:r>
          </a:p>
        </p:txBody>
      </p:sp>
      <p:sp>
        <p:nvSpPr>
          <p:cNvPr id="409" name="L’importanza degli alberi"/>
          <p:cNvSpPr txBox="1"/>
          <p:nvPr/>
        </p:nvSpPr>
        <p:spPr>
          <a:xfrm>
            <a:off x="1464073" y="939800"/>
            <a:ext cx="1767718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L’importanza degli alberi</a:t>
            </a:r>
          </a:p>
        </p:txBody>
      </p:sp>
      <p:sp>
        <p:nvSpPr>
          <p:cNvPr id="410" name="Entro il 2050, il 70% delle persone vivrà in città (lo dicono le Nazioni Unite).…"/>
          <p:cNvSpPr txBox="1"/>
          <p:nvPr/>
        </p:nvSpPr>
        <p:spPr>
          <a:xfrm>
            <a:off x="1590188" y="4367129"/>
            <a:ext cx="14744616" cy="645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Entro il 2050, il 70% delle persone vivrà in città (lo dicono le Nazioni Unite).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Le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città</a:t>
            </a:r>
            <a:r>
              <a:t> occupano poco spazio sul pianeta Terra, ma sono i luoghi responsabili della maggior parte delle: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	•	emissioni di gas serra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	•	consumo di energia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	•	innalzamento locale delle temperature (isola di calore)</a:t>
            </a:r>
          </a:p>
        </p:txBody>
      </p:sp>
      <p:sp>
        <p:nvSpPr>
          <p:cNvPr id="411" name="Linea"/>
          <p:cNvSpPr/>
          <p:nvPr/>
        </p:nvSpPr>
        <p:spPr>
          <a:xfrm>
            <a:off x="1536062" y="2022150"/>
            <a:ext cx="13185192" cy="1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412" name="andrea_68824_illustration_of_polluted_city_city_--ar_23_--raw_e886926c-f8ed-4edd-96c5-90e3cd38eff0_1.png" descr="andrea_68824_illustration_of_polluted_city_city_--ar_23_--raw_e886926c-f8ed-4edd-96c5-90e3cd38eff0_1.png"/>
          <p:cNvPicPr>
            <a:picLocks noChangeAspect="1"/>
          </p:cNvPicPr>
          <p:nvPr/>
        </p:nvPicPr>
        <p:blipFill>
          <a:blip r:embed="rId2">
            <a:extLst/>
          </a:blip>
          <a:srcRect l="8443" t="0" r="0" b="0"/>
          <a:stretch>
            <a:fillRect/>
          </a:stretch>
        </p:blipFill>
        <p:spPr>
          <a:xfrm>
            <a:off x="16331225" y="0"/>
            <a:ext cx="8371934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414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Rettangolo arrotondato"/>
          <p:cNvSpPr/>
          <p:nvPr/>
        </p:nvSpPr>
        <p:spPr>
          <a:xfrm>
            <a:off x="-10233951" y="-3058721"/>
            <a:ext cx="8601778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7" name="Rettangolo arrotondato"/>
          <p:cNvSpPr/>
          <p:nvPr/>
        </p:nvSpPr>
        <p:spPr>
          <a:xfrm>
            <a:off x="-11752838" y="-6079662"/>
            <a:ext cx="6717680" cy="2481800"/>
          </a:xfrm>
          <a:prstGeom prst="roundRect">
            <a:avLst>
              <a:gd name="adj" fmla="val 12588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8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9" name="Anidride Carbonica…"/>
          <p:cNvSpPr txBox="1"/>
          <p:nvPr/>
        </p:nvSpPr>
        <p:spPr>
          <a:xfrm>
            <a:off x="11324001" y="-6255674"/>
            <a:ext cx="9984914" cy="2184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indent="0" algn="l" defTabSz="914400">
              <a:lnSpc>
                <a:spcPts val="4000"/>
              </a:lnSpc>
              <a:buFont typeface="Arial"/>
              <a:defRPr spc="36" sz="40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Anidride Carbonica</a:t>
            </a:r>
          </a:p>
          <a:p>
            <a:pPr lvl="1" indent="0" algn="l" defTabSz="914400">
              <a:lnSpc>
                <a:spcPts val="4000"/>
              </a:lnSpc>
              <a:buFont typeface="Arial"/>
              <a:defRPr spc="38" sz="40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Deforestazione e consumo intensivo delle risorse </a:t>
            </a:r>
          </a:p>
          <a:p>
            <a:pPr lvl="1" indent="0" algn="l" defTabSz="914400">
              <a:lnSpc>
                <a:spcPts val="4000"/>
              </a:lnSpc>
              <a:buFont typeface="Arial"/>
              <a:defRPr spc="38" sz="40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Allevamenti intensivi</a:t>
            </a:r>
          </a:p>
        </p:txBody>
      </p:sp>
      <p:sp>
        <p:nvSpPr>
          <p:cNvPr id="420" name="…energia elettrica…"/>
          <p:cNvSpPr txBox="1"/>
          <p:nvPr/>
        </p:nvSpPr>
        <p:spPr>
          <a:xfrm>
            <a:off x="-11231094" y="-5420422"/>
            <a:ext cx="5768992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…</a:t>
            </a:r>
            <a:r>
              <a:t>energia elettrica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che alimenta la lampadina e…</a:t>
            </a:r>
          </a:p>
        </p:txBody>
      </p:sp>
      <p:sp>
        <p:nvSpPr>
          <p:cNvPr id="421" name="Rettangolo arrotondato"/>
          <p:cNvSpPr/>
          <p:nvPr/>
        </p:nvSpPr>
        <p:spPr>
          <a:xfrm>
            <a:off x="-13175238" y="-9099658"/>
            <a:ext cx="6717680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2" name="La dinamo della bicicletta trasforma l’energia cinetica della ruota in…"/>
          <p:cNvSpPr txBox="1"/>
          <p:nvPr/>
        </p:nvSpPr>
        <p:spPr>
          <a:xfrm>
            <a:off x="-12665454" y="-8690001"/>
            <a:ext cx="5698110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La </a:t>
            </a:r>
            <a:r>
              <a:t>dinamo</a:t>
            </a:r>
            <a:r>
              <a:t> della bicicletta trasforma l’energia </a:t>
            </a:r>
            <a:r>
              <a:t>cinetica</a:t>
            </a:r>
            <a:r>
              <a:t> della ruota in…</a:t>
            </a:r>
          </a:p>
        </p:txBody>
      </p:sp>
      <p:sp>
        <p:nvSpPr>
          <p:cNvPr id="423" name="1."/>
          <p:cNvSpPr txBox="1"/>
          <p:nvPr/>
        </p:nvSpPr>
        <p:spPr>
          <a:xfrm>
            <a:off x="-14191678" y="-8380181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1.</a:t>
            </a:r>
          </a:p>
        </p:txBody>
      </p:sp>
      <p:sp>
        <p:nvSpPr>
          <p:cNvPr id="424" name="2."/>
          <p:cNvSpPr txBox="1"/>
          <p:nvPr/>
        </p:nvSpPr>
        <p:spPr>
          <a:xfrm>
            <a:off x="-13023278" y="-5257863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2.</a:t>
            </a:r>
          </a:p>
        </p:txBody>
      </p:sp>
      <p:sp>
        <p:nvSpPr>
          <p:cNvPr id="425" name="L’importanza degli alberi"/>
          <p:cNvSpPr txBox="1"/>
          <p:nvPr/>
        </p:nvSpPr>
        <p:spPr>
          <a:xfrm>
            <a:off x="1464073" y="939800"/>
            <a:ext cx="1767718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L’importanza degli alberi</a:t>
            </a:r>
          </a:p>
        </p:txBody>
      </p:sp>
      <p:sp>
        <p:nvSpPr>
          <p:cNvPr id="426" name="Linea"/>
          <p:cNvSpPr/>
          <p:nvPr/>
        </p:nvSpPr>
        <p:spPr>
          <a:xfrm>
            <a:off x="1536062" y="2022150"/>
            <a:ext cx="13185192" cy="1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7" name="Gli alberi invece sono un grande aiuto per l’equilibrio climatico perché:…"/>
          <p:cNvSpPr txBox="1"/>
          <p:nvPr/>
        </p:nvSpPr>
        <p:spPr>
          <a:xfrm>
            <a:off x="1590188" y="4106647"/>
            <a:ext cx="14744616" cy="7715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Gli alberi invece sono un grande aiuto per l’equilibrio climatico perché: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Assorbono l’acqua della pioggia</a:t>
            </a: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Producono ossigeno e assorbono CO₂</a:t>
            </a: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Fanno ombra d’estate</a:t>
            </a: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Attenuano i rumori</a:t>
            </a: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Aiutano piante e animali a vivere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Grazie alla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 fotosintesi clorofilliana</a:t>
            </a:r>
            <a:r>
              <a:t>, gli alberi trasformano la CO₂ in ossigeno!</a:t>
            </a:r>
          </a:p>
        </p:txBody>
      </p:sp>
      <p:pic>
        <p:nvPicPr>
          <p:cNvPr id="428" name="andrea_68824_illustration_of_green_trees_--ar_23_--raw_--sref_f2921009-986b-4257-98c1-f767e448096b_0.png" descr="andrea_68824_illustration_of_green_trees_--ar_23_--raw_--sref_f2921009-986b-4257-98c1-f767e448096b_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42909" y="0"/>
            <a:ext cx="914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430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Rettangolo arrotondato"/>
          <p:cNvSpPr/>
          <p:nvPr/>
        </p:nvSpPr>
        <p:spPr>
          <a:xfrm>
            <a:off x="-10233951" y="-3058721"/>
            <a:ext cx="8601778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3" name="Rettangolo arrotondato"/>
          <p:cNvSpPr/>
          <p:nvPr/>
        </p:nvSpPr>
        <p:spPr>
          <a:xfrm>
            <a:off x="-11752838" y="-6079662"/>
            <a:ext cx="6717680" cy="2481800"/>
          </a:xfrm>
          <a:prstGeom prst="roundRect">
            <a:avLst>
              <a:gd name="adj" fmla="val 12588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4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5" name="Anidride Carbonica…"/>
          <p:cNvSpPr txBox="1"/>
          <p:nvPr/>
        </p:nvSpPr>
        <p:spPr>
          <a:xfrm>
            <a:off x="11324001" y="-6255674"/>
            <a:ext cx="9984914" cy="2184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indent="0" algn="l" defTabSz="914400">
              <a:lnSpc>
                <a:spcPts val="4000"/>
              </a:lnSpc>
              <a:buFont typeface="Arial"/>
              <a:defRPr spc="36" sz="40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Anidride Carbonica</a:t>
            </a:r>
          </a:p>
          <a:p>
            <a:pPr lvl="1" indent="0" algn="l" defTabSz="914400">
              <a:lnSpc>
                <a:spcPts val="4000"/>
              </a:lnSpc>
              <a:buFont typeface="Arial"/>
              <a:defRPr spc="38" sz="40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Deforestazione e consumo intensivo delle risorse </a:t>
            </a:r>
          </a:p>
          <a:p>
            <a:pPr lvl="1" indent="0" algn="l" defTabSz="914400">
              <a:lnSpc>
                <a:spcPts val="4000"/>
              </a:lnSpc>
              <a:buFont typeface="Arial"/>
              <a:defRPr spc="38" sz="40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Allevamenti intensivi</a:t>
            </a:r>
          </a:p>
        </p:txBody>
      </p:sp>
      <p:sp>
        <p:nvSpPr>
          <p:cNvPr id="436" name="…energia elettrica…"/>
          <p:cNvSpPr txBox="1"/>
          <p:nvPr/>
        </p:nvSpPr>
        <p:spPr>
          <a:xfrm>
            <a:off x="-11231094" y="-5420422"/>
            <a:ext cx="5768992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…</a:t>
            </a:r>
            <a:r>
              <a:t>energia elettrica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che alimenta la lampadina e…</a:t>
            </a:r>
          </a:p>
        </p:txBody>
      </p:sp>
      <p:sp>
        <p:nvSpPr>
          <p:cNvPr id="437" name="Rettangolo arrotondato"/>
          <p:cNvSpPr/>
          <p:nvPr/>
        </p:nvSpPr>
        <p:spPr>
          <a:xfrm>
            <a:off x="-13175238" y="-9099658"/>
            <a:ext cx="6717680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8" name="La dinamo della bicicletta trasforma l’energia cinetica della ruota in…"/>
          <p:cNvSpPr txBox="1"/>
          <p:nvPr/>
        </p:nvSpPr>
        <p:spPr>
          <a:xfrm>
            <a:off x="-12665454" y="-8690001"/>
            <a:ext cx="5698110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La </a:t>
            </a:r>
            <a:r>
              <a:t>dinamo</a:t>
            </a:r>
            <a:r>
              <a:t> della bicicletta trasforma l’energia </a:t>
            </a:r>
            <a:r>
              <a:t>cinetica</a:t>
            </a:r>
            <a:r>
              <a:t> della ruota in…</a:t>
            </a:r>
          </a:p>
        </p:txBody>
      </p:sp>
      <p:sp>
        <p:nvSpPr>
          <p:cNvPr id="439" name="1."/>
          <p:cNvSpPr txBox="1"/>
          <p:nvPr/>
        </p:nvSpPr>
        <p:spPr>
          <a:xfrm>
            <a:off x="-14191678" y="-8380181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1.</a:t>
            </a:r>
          </a:p>
        </p:txBody>
      </p:sp>
      <p:sp>
        <p:nvSpPr>
          <p:cNvPr id="440" name="2."/>
          <p:cNvSpPr txBox="1"/>
          <p:nvPr/>
        </p:nvSpPr>
        <p:spPr>
          <a:xfrm>
            <a:off x="-13023278" y="-5257863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2.</a:t>
            </a:r>
          </a:p>
        </p:txBody>
      </p:sp>
      <p:sp>
        <p:nvSpPr>
          <p:cNvPr id="441" name="L’importanza degli alberi"/>
          <p:cNvSpPr txBox="1"/>
          <p:nvPr/>
        </p:nvSpPr>
        <p:spPr>
          <a:xfrm>
            <a:off x="1464073" y="939800"/>
            <a:ext cx="1767718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L’importanza degli alberi</a:t>
            </a:r>
          </a:p>
        </p:txBody>
      </p:sp>
      <p:sp>
        <p:nvSpPr>
          <p:cNvPr id="442" name="Linea"/>
          <p:cNvSpPr/>
          <p:nvPr/>
        </p:nvSpPr>
        <p:spPr>
          <a:xfrm>
            <a:off x="1536062" y="2022150"/>
            <a:ext cx="13185192" cy="1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3" name="Per questo motivo, gli alberi in città aiutano a bilanciare l’impronta ecologica di tutti noi che in città viviamo.…"/>
          <p:cNvSpPr txBox="1"/>
          <p:nvPr/>
        </p:nvSpPr>
        <p:spPr>
          <a:xfrm>
            <a:off x="1590188" y="4956263"/>
            <a:ext cx="13767567" cy="520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Per questo motivo, gli alberi in città aiutano a bilanciare l’impronta ecologica di tutti noi che in città viviamo.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Gli alberi contribuiscono a mantenere le città più fresche.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E sono un alleato indispensabile per mantenere l’aria più pulita.</a:t>
            </a:r>
          </a:p>
        </p:txBody>
      </p:sp>
      <p:pic>
        <p:nvPicPr>
          <p:cNvPr id="444" name="andrea_68824_illustration_of_green_trees_in_the_city_--ar_23__c3294df2-3102-49ff-b9b0-cdee5b0c7033_3.png" descr="andrea_68824_illustration_of_green_trees_in_the_city_--ar_23__c3294df2-3102-49ff-b9b0-cdee5b0c7033_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05609" y="-1"/>
            <a:ext cx="914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446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Rettangolo"/>
          <p:cNvSpPr/>
          <p:nvPr/>
        </p:nvSpPr>
        <p:spPr>
          <a:xfrm>
            <a:off x="-524982" y="-12944"/>
            <a:ext cx="25433964" cy="14184064"/>
          </a:xfrm>
          <a:prstGeom prst="rect">
            <a:avLst/>
          </a:prstGeom>
          <a:solidFill>
            <a:srgbClr val="0281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9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0" name="3. Transizione energetica"/>
          <p:cNvSpPr txBox="1"/>
          <p:nvPr/>
        </p:nvSpPr>
        <p:spPr>
          <a:xfrm>
            <a:off x="1605676" y="5194299"/>
            <a:ext cx="21662958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800">
                <a:solidFill>
                  <a:srgbClr val="FFFFFF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3. Transizione energetica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andrea_68824_illustration_of_a_lonely_SUPER_GREEN_WITH_LEAVES_50daae57-779d-496c-a8f6-0d3b27786c6f_3.png" descr="andrea_68824_illustration_of_a_lonely_SUPER_GREEN_WITH_LEAVES_50daae57-779d-496c-a8f6-0d3b27786c6f_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04238" y="0"/>
            <a:ext cx="914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Linea"/>
          <p:cNvSpPr/>
          <p:nvPr/>
        </p:nvSpPr>
        <p:spPr>
          <a:xfrm flipV="1">
            <a:off x="15461257" y="-1722565"/>
            <a:ext cx="1" cy="15944664"/>
          </a:xfrm>
          <a:prstGeom prst="line">
            <a:avLst/>
          </a:prstGeom>
          <a:ln w="177800">
            <a:solidFill>
              <a:srgbClr val="F5E33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4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5" name="Che cos’è la transizione energetica?"/>
          <p:cNvSpPr txBox="1"/>
          <p:nvPr/>
        </p:nvSpPr>
        <p:spPr>
          <a:xfrm>
            <a:off x="1564788" y="939800"/>
            <a:ext cx="1196332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rgbClr val="02814C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Che cos’è la transizione energetica?</a:t>
            </a:r>
          </a:p>
        </p:txBody>
      </p:sp>
      <p:sp>
        <p:nvSpPr>
          <p:cNvPr id="461" name="Linea di collegamento"/>
          <p:cNvSpPr/>
          <p:nvPr/>
        </p:nvSpPr>
        <p:spPr>
          <a:xfrm>
            <a:off x="21075727" y="-615645"/>
            <a:ext cx="6953160" cy="20718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7" h="21600" fill="norm" stroke="1" extrusionOk="0">
                <a:moveTo>
                  <a:pt x="2419" y="21600"/>
                </a:moveTo>
                <a:cubicBezTo>
                  <a:pt x="-3593" y="13821"/>
                  <a:pt x="1603" y="6621"/>
                  <a:pt x="18007" y="0"/>
                </a:cubicBezTo>
              </a:path>
            </a:pathLst>
          </a:custGeom>
          <a:ln w="152400">
            <a:solidFill>
              <a:srgbClr val="F5E33E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457" name="La transizione energetica è il passaggio dall’utilizzo delle fonti energetiche non rinnovabili a fonti energetiche rinnovabili."/>
          <p:cNvSpPr txBox="1"/>
          <p:nvPr/>
        </p:nvSpPr>
        <p:spPr>
          <a:xfrm>
            <a:off x="1590188" y="5321299"/>
            <a:ext cx="12602417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La transizione energetica è il passaggio dall’utilizzo delle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fonti energetiche</a:t>
            </a:r>
            <a:r>
              <a:t>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non rinnovabili</a:t>
            </a:r>
            <a:r>
              <a:t> a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fonti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energetiche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rinnovabili</a:t>
            </a:r>
            <a:r>
              <a:t>.</a:t>
            </a:r>
          </a:p>
        </p:txBody>
      </p:sp>
      <p:sp>
        <p:nvSpPr>
          <p:cNvPr id="458" name="Linea"/>
          <p:cNvSpPr/>
          <p:nvPr/>
        </p:nvSpPr>
        <p:spPr>
          <a:xfrm>
            <a:off x="1636777" y="2022150"/>
            <a:ext cx="12983762" cy="1"/>
          </a:xfrm>
          <a:prstGeom prst="line">
            <a:avLst/>
          </a:prstGeom>
          <a:ln w="762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9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460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andrea_68824_illustration_of_hydrogen_in_water_--ar_12_--raw__c3efe5de-6a33-4e91-8c28-d4d983308a6a_2.png" descr="andrea_68824_illustration_of_hydrogen_in_water_--ar_12_--raw__c3efe5de-6a33-4e91-8c28-d4d983308a6a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6176" y="-478136"/>
            <a:ext cx="8925799" cy="17851597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Linea"/>
          <p:cNvSpPr/>
          <p:nvPr/>
        </p:nvSpPr>
        <p:spPr>
          <a:xfrm flipV="1">
            <a:off x="15461257" y="-1722565"/>
            <a:ext cx="1" cy="15944664"/>
          </a:xfrm>
          <a:prstGeom prst="line">
            <a:avLst/>
          </a:prstGeom>
          <a:ln w="177800">
            <a:solidFill>
              <a:srgbClr val="F5E33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5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66" name="L’idrogeno e la transizione energetica"/>
          <p:cNvSpPr txBox="1"/>
          <p:nvPr/>
        </p:nvSpPr>
        <p:spPr>
          <a:xfrm>
            <a:off x="1564788" y="939800"/>
            <a:ext cx="1196332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rgbClr val="02814C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L’idrogeno e la transizione energetica</a:t>
            </a:r>
          </a:p>
        </p:txBody>
      </p:sp>
      <p:sp>
        <p:nvSpPr>
          <p:cNvPr id="472" name="Linea di collegamento"/>
          <p:cNvSpPr/>
          <p:nvPr/>
        </p:nvSpPr>
        <p:spPr>
          <a:xfrm>
            <a:off x="-1164084" y="-3957135"/>
            <a:ext cx="4403068" cy="19056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0" h="21600" fill="norm" stroke="1" extrusionOk="0">
                <a:moveTo>
                  <a:pt x="16590" y="21600"/>
                </a:moveTo>
                <a:cubicBezTo>
                  <a:pt x="-2139" y="15656"/>
                  <a:pt x="-5010" y="8456"/>
                  <a:pt x="7978" y="0"/>
                </a:cubicBezTo>
              </a:path>
            </a:pathLst>
          </a:custGeom>
          <a:ln w="152400">
            <a:solidFill>
              <a:srgbClr val="F5E33E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468" name="Perché l’idrogeno è importante per la transizione energetica?…"/>
          <p:cNvSpPr txBox="1"/>
          <p:nvPr/>
        </p:nvSpPr>
        <p:spPr>
          <a:xfrm>
            <a:off x="1590188" y="3610227"/>
            <a:ext cx="13454654" cy="7409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Perché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l’idrogeno</a:t>
            </a:r>
            <a:r>
              <a:t> è importante per la transizione energetica?</a:t>
            </a:r>
            <a:endParaRPr sz="1400"/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	•	L’idrogeno è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l’elemento più leggero e più abbondante dell’Universo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.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	•	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È un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vettore</a:t>
            </a:r>
            <a:r>
              <a:t> di energia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: non è una fonte, ma </a:t>
            </a:r>
            <a:r>
              <a:t>immagazzina e trasporta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energia.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	•	Sulla Terra è molto diffuso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nell’acqua</a:t>
            </a:r>
            <a:r>
              <a:t> e nei composti organici; in natura raramente si trova “puro”.</a:t>
            </a:r>
          </a:p>
        </p:txBody>
      </p:sp>
      <p:sp>
        <p:nvSpPr>
          <p:cNvPr id="469" name="Linea"/>
          <p:cNvSpPr/>
          <p:nvPr/>
        </p:nvSpPr>
        <p:spPr>
          <a:xfrm>
            <a:off x="1636777" y="2022150"/>
            <a:ext cx="12983762" cy="1"/>
          </a:xfrm>
          <a:prstGeom prst="line">
            <a:avLst/>
          </a:prstGeom>
          <a:ln w="762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0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471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andrea_68824_illustration_of_wind_energy_--ar_12_--raw_--sref_9a9f8091-1a49-4bfe-8000-7e6883886f4c_1.png" descr="andrea_68824_illustration_of_wind_energy_--ar_12_--raw_--sref_9a9f8091-1a49-4bfe-8000-7e6883886f4c_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6926" y="-2094288"/>
            <a:ext cx="8952289" cy="17904576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Linea"/>
          <p:cNvSpPr/>
          <p:nvPr/>
        </p:nvSpPr>
        <p:spPr>
          <a:xfrm flipV="1">
            <a:off x="15461257" y="-1722565"/>
            <a:ext cx="1" cy="15944664"/>
          </a:xfrm>
          <a:prstGeom prst="line">
            <a:avLst/>
          </a:prstGeom>
          <a:ln w="177800">
            <a:solidFill>
              <a:srgbClr val="F5E33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6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77" name="Come aiuta la transizione energetica?"/>
          <p:cNvSpPr txBox="1"/>
          <p:nvPr/>
        </p:nvSpPr>
        <p:spPr>
          <a:xfrm>
            <a:off x="1564788" y="939800"/>
            <a:ext cx="1196332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rgbClr val="02814C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Come aiuta la transizione energetica?</a:t>
            </a:r>
          </a:p>
        </p:txBody>
      </p:sp>
      <p:sp>
        <p:nvSpPr>
          <p:cNvPr id="483" name="Linea di collegamento"/>
          <p:cNvSpPr/>
          <p:nvPr/>
        </p:nvSpPr>
        <p:spPr>
          <a:xfrm>
            <a:off x="-1164084" y="-3957135"/>
            <a:ext cx="4403068" cy="19056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0" h="21600" fill="norm" stroke="1" extrusionOk="0">
                <a:moveTo>
                  <a:pt x="16590" y="21600"/>
                </a:moveTo>
                <a:cubicBezTo>
                  <a:pt x="-2139" y="15656"/>
                  <a:pt x="-5010" y="8456"/>
                  <a:pt x="7978" y="0"/>
                </a:cubicBezTo>
              </a:path>
            </a:pathLst>
          </a:custGeom>
          <a:ln w="152400">
            <a:solidFill>
              <a:srgbClr val="F5E33E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479" name="Se prodotto con elettricità rinnovabile tramite l’elettrolisi dell’acqua, l’idrogeno non emette CO₂ durante l’uso: il suo unico “prodotto” è l’acqua.…"/>
          <p:cNvSpPr txBox="1"/>
          <p:nvPr/>
        </p:nvSpPr>
        <p:spPr>
          <a:xfrm>
            <a:off x="1590188" y="2200275"/>
            <a:ext cx="12983762" cy="1022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Se prodotto con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elettricità rinnovabile tramite l’elettrolisi dell’acqua,</a:t>
            </a:r>
            <a:r>
              <a:t>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l’idrogeno non emette CO₂</a:t>
            </a:r>
            <a:r>
              <a:t> durante l’uso: il suo unico “prodotto” è l’acqua.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Permette di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accumulare l’energia del sole e del vento e di utilizzarla quando non sono disponibili</a:t>
            </a:r>
            <a:r>
              <a:t>, garantendo uno stoccaggio stagionale e di lunga durata. 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Contribuisce a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ridurre le emissioni </a:t>
            </a:r>
            <a:r>
              <a:t>nei settori difficili da elettrificare, come l’industria ad alta temperatura (acciaio, chimica, vetro, cemento) e i trasporti pesanti (autobus, camion, treni, navi). Inoltre, può supportare le reti energetiche, migliorandone la sicurezza e la flessibilità.</a:t>
            </a:r>
          </a:p>
        </p:txBody>
      </p:sp>
      <p:sp>
        <p:nvSpPr>
          <p:cNvPr id="480" name="Linea"/>
          <p:cNvSpPr/>
          <p:nvPr/>
        </p:nvSpPr>
        <p:spPr>
          <a:xfrm>
            <a:off x="1636777" y="2022150"/>
            <a:ext cx="12983762" cy="1"/>
          </a:xfrm>
          <a:prstGeom prst="line">
            <a:avLst/>
          </a:prstGeom>
          <a:ln w="762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1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482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Di cosa parleremo oggi"/>
          <p:cNvSpPr txBox="1"/>
          <p:nvPr/>
        </p:nvSpPr>
        <p:spPr>
          <a:xfrm>
            <a:off x="1549035" y="819150"/>
            <a:ext cx="1055592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64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Di cosa parleremo oggi</a:t>
            </a:r>
          </a:p>
        </p:txBody>
      </p:sp>
      <p:sp>
        <p:nvSpPr>
          <p:cNvPr id="206" name="Linea di collegamento"/>
          <p:cNvSpPr/>
          <p:nvPr/>
        </p:nvSpPr>
        <p:spPr>
          <a:xfrm>
            <a:off x="17362358" y="5598329"/>
            <a:ext cx="8503064" cy="9141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05" h="21600" fill="norm" stroke="1" extrusionOk="0">
                <a:moveTo>
                  <a:pt x="206" y="21600"/>
                </a:moveTo>
                <a:cubicBezTo>
                  <a:pt x="-1295" y="8175"/>
                  <a:pt x="5405" y="975"/>
                  <a:pt x="20305" y="0"/>
                </a:cubicBezTo>
              </a:path>
            </a:pathLst>
          </a:custGeom>
          <a:ln w="152400">
            <a:solidFill>
              <a:srgbClr val="F5E33E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81" name="Rettangolo arrotondato"/>
          <p:cNvSpPr/>
          <p:nvPr/>
        </p:nvSpPr>
        <p:spPr>
          <a:xfrm>
            <a:off x="7303546" y="5203224"/>
            <a:ext cx="4062836" cy="5212009"/>
          </a:xfrm>
          <a:prstGeom prst="roundRect">
            <a:avLst>
              <a:gd name="adj" fmla="val 10139"/>
            </a:avLst>
          </a:prstGeom>
          <a:solidFill>
            <a:srgbClr val="FFFFFF"/>
          </a:solidFill>
          <a:ln w="152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2" name="Riscaldamento…"/>
          <p:cNvSpPr txBox="1"/>
          <p:nvPr/>
        </p:nvSpPr>
        <p:spPr>
          <a:xfrm>
            <a:off x="7287947" y="5651755"/>
            <a:ext cx="4094034" cy="1673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>
                <a:solidFill>
                  <a:srgbClr val="EE220D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Riscaldamento</a:t>
            </a:r>
          </a:p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>
                <a:solidFill>
                  <a:srgbClr val="EE220D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globale</a:t>
            </a:r>
          </a:p>
        </p:txBody>
      </p:sp>
      <p:pic>
        <p:nvPicPr>
          <p:cNvPr id="183" name="Temperature_256px.png" descr="Temperature_256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9696" y="-6416795"/>
            <a:ext cx="1314603" cy="1878004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Rettangolo arrotondato"/>
          <p:cNvSpPr/>
          <p:nvPr/>
        </p:nvSpPr>
        <p:spPr>
          <a:xfrm>
            <a:off x="1632073" y="5279425"/>
            <a:ext cx="3944038" cy="5059608"/>
          </a:xfrm>
          <a:prstGeom prst="roundRect">
            <a:avLst>
              <a:gd name="adj" fmla="val 10139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5" name="Energia"/>
          <p:cNvSpPr txBox="1"/>
          <p:nvPr/>
        </p:nvSpPr>
        <p:spPr>
          <a:xfrm>
            <a:off x="1616930" y="5714840"/>
            <a:ext cx="3974323" cy="99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>
                <a:solidFill>
                  <a:schemeClr val="accent4">
                    <a:hueOff val="-476017"/>
                    <a:lumOff val="-10042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Energia</a:t>
            </a:r>
          </a:p>
        </p:txBody>
      </p:sp>
      <p:sp>
        <p:nvSpPr>
          <p:cNvPr id="186" name="Rettangolo arrotondato"/>
          <p:cNvSpPr/>
          <p:nvPr/>
        </p:nvSpPr>
        <p:spPr>
          <a:xfrm>
            <a:off x="13017617" y="5203224"/>
            <a:ext cx="4062836" cy="5212009"/>
          </a:xfrm>
          <a:prstGeom prst="roundRect">
            <a:avLst>
              <a:gd name="adj" fmla="val 1013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7" name="Transizione…"/>
          <p:cNvSpPr txBox="1"/>
          <p:nvPr/>
        </p:nvSpPr>
        <p:spPr>
          <a:xfrm>
            <a:off x="12637333" y="5642041"/>
            <a:ext cx="4823406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>
                <a:solidFill>
                  <a:srgbClr val="02814C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Transizione</a:t>
            </a:r>
          </a:p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>
                <a:solidFill>
                  <a:srgbClr val="02814C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energetica</a:t>
            </a:r>
          </a:p>
        </p:txBody>
      </p:sp>
      <p:sp>
        <p:nvSpPr>
          <p:cNvPr id="188" name="Rettangolo arrotondato"/>
          <p:cNvSpPr/>
          <p:nvPr/>
        </p:nvSpPr>
        <p:spPr>
          <a:xfrm>
            <a:off x="18731690" y="5203224"/>
            <a:ext cx="4062836" cy="5212009"/>
          </a:xfrm>
          <a:prstGeom prst="roundRect">
            <a:avLst>
              <a:gd name="adj" fmla="val 10139"/>
            </a:avLst>
          </a:prstGeom>
          <a:solidFill>
            <a:srgbClr val="FFFFFF"/>
          </a:solidFill>
          <a:ln w="152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89" name="Lightbulb 2_256px.png" descr="Lightbulb 2_256p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95486" y="-4972447"/>
            <a:ext cx="1752804" cy="1878004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Efficienza…"/>
          <p:cNvSpPr txBox="1"/>
          <p:nvPr/>
        </p:nvSpPr>
        <p:spPr>
          <a:xfrm>
            <a:off x="18351405" y="5642041"/>
            <a:ext cx="4823407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>
                <a:solidFill>
                  <a:schemeClr val="accent1">
                    <a:lumOff val="-13575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Efficienza</a:t>
            </a:r>
          </a:p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>
                <a:solidFill>
                  <a:schemeClr val="accent1">
                    <a:lumOff val="-13575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energetica</a:t>
            </a:r>
          </a:p>
        </p:txBody>
      </p:sp>
      <p:sp>
        <p:nvSpPr>
          <p:cNvPr id="191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192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  <p:sp>
        <p:nvSpPr>
          <p:cNvPr id="193" name="Freccia 2"/>
          <p:cNvSpPr/>
          <p:nvPr/>
        </p:nvSpPr>
        <p:spPr>
          <a:xfrm>
            <a:off x="14010155" y="7746982"/>
            <a:ext cx="2077761" cy="167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49" y="0"/>
                </a:moveTo>
                <a:cubicBezTo>
                  <a:pt x="8457" y="0"/>
                  <a:pt x="6373" y="1103"/>
                  <a:pt x="4819" y="2903"/>
                </a:cubicBezTo>
                <a:lnTo>
                  <a:pt x="6744" y="6147"/>
                </a:lnTo>
                <a:cubicBezTo>
                  <a:pt x="7744" y="4819"/>
                  <a:pt x="9169" y="3989"/>
                  <a:pt x="10749" y="3989"/>
                </a:cubicBezTo>
                <a:cubicBezTo>
                  <a:pt x="13751" y="3989"/>
                  <a:pt x="16189" y="6985"/>
                  <a:pt x="16232" y="10700"/>
                </a:cubicBezTo>
                <a:lnTo>
                  <a:pt x="14265" y="10700"/>
                </a:lnTo>
                <a:lnTo>
                  <a:pt x="17933" y="16883"/>
                </a:lnTo>
                <a:lnTo>
                  <a:pt x="21600" y="10700"/>
                </a:lnTo>
                <a:lnTo>
                  <a:pt x="19444" y="10700"/>
                </a:lnTo>
                <a:cubicBezTo>
                  <a:pt x="19401" y="4782"/>
                  <a:pt x="15525" y="0"/>
                  <a:pt x="10749" y="0"/>
                </a:cubicBezTo>
                <a:close/>
                <a:moveTo>
                  <a:pt x="3667" y="4515"/>
                </a:moveTo>
                <a:lnTo>
                  <a:pt x="0" y="10700"/>
                </a:lnTo>
                <a:lnTo>
                  <a:pt x="2054" y="10700"/>
                </a:lnTo>
                <a:cubicBezTo>
                  <a:pt x="2053" y="10733"/>
                  <a:pt x="2054" y="10767"/>
                  <a:pt x="2054" y="10801"/>
                </a:cubicBezTo>
                <a:cubicBezTo>
                  <a:pt x="2054" y="16766"/>
                  <a:pt x="5946" y="21600"/>
                  <a:pt x="10749" y="21600"/>
                </a:cubicBezTo>
                <a:cubicBezTo>
                  <a:pt x="13080" y="21600"/>
                  <a:pt x="15197" y="20461"/>
                  <a:pt x="16759" y="18607"/>
                </a:cubicBezTo>
                <a:lnTo>
                  <a:pt x="14814" y="15375"/>
                </a:lnTo>
                <a:cubicBezTo>
                  <a:pt x="13811" y="16749"/>
                  <a:pt x="12360" y="17611"/>
                  <a:pt x="10749" y="17611"/>
                </a:cubicBezTo>
                <a:cubicBezTo>
                  <a:pt x="7720" y="17611"/>
                  <a:pt x="5266" y="14563"/>
                  <a:pt x="5266" y="10801"/>
                </a:cubicBezTo>
                <a:cubicBezTo>
                  <a:pt x="5266" y="10767"/>
                  <a:pt x="5265" y="10733"/>
                  <a:pt x="5266" y="10700"/>
                </a:cubicBezTo>
                <a:lnTo>
                  <a:pt x="7335" y="10700"/>
                </a:lnTo>
                <a:lnTo>
                  <a:pt x="3667" y="4515"/>
                </a:lnTo>
                <a:close/>
              </a:path>
            </a:pathLst>
          </a:custGeom>
          <a:solidFill>
            <a:srgbClr val="0281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96" name="Raggruppa"/>
          <p:cNvGrpSpPr/>
          <p:nvPr/>
        </p:nvGrpSpPr>
        <p:grpSpPr>
          <a:xfrm>
            <a:off x="19960719" y="7578937"/>
            <a:ext cx="1604780" cy="2222098"/>
            <a:chOff x="0" y="0"/>
            <a:chExt cx="1604778" cy="2222097"/>
          </a:xfrm>
        </p:grpSpPr>
        <p:sp>
          <p:nvSpPr>
            <p:cNvPr id="194" name="Forma"/>
            <p:cNvSpPr/>
            <p:nvPr/>
          </p:nvSpPr>
          <p:spPr>
            <a:xfrm>
              <a:off x="0" y="0"/>
              <a:ext cx="1604779" cy="222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5" name="Simbolo dingbat trifoglio"/>
            <p:cNvSpPr/>
            <p:nvPr/>
          </p:nvSpPr>
          <p:spPr>
            <a:xfrm>
              <a:off x="283347" y="321526"/>
              <a:ext cx="1038085" cy="1024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444" fill="norm" stroke="1" extrusionOk="0">
                  <a:moveTo>
                    <a:pt x="11639" y="0"/>
                  </a:moveTo>
                  <a:cubicBezTo>
                    <a:pt x="10695" y="-3"/>
                    <a:pt x="9751" y="363"/>
                    <a:pt x="9142" y="1113"/>
                  </a:cubicBezTo>
                  <a:cubicBezTo>
                    <a:pt x="9012" y="1273"/>
                    <a:pt x="8868" y="1465"/>
                    <a:pt x="8664" y="1463"/>
                  </a:cubicBezTo>
                  <a:cubicBezTo>
                    <a:pt x="8578" y="1462"/>
                    <a:pt x="8496" y="1425"/>
                    <a:pt x="8418" y="1388"/>
                  </a:cubicBezTo>
                  <a:cubicBezTo>
                    <a:pt x="7469" y="943"/>
                    <a:pt x="6249" y="571"/>
                    <a:pt x="5272" y="1151"/>
                  </a:cubicBezTo>
                  <a:cubicBezTo>
                    <a:pt x="3834" y="2002"/>
                    <a:pt x="3449" y="3924"/>
                    <a:pt x="4065" y="5426"/>
                  </a:cubicBezTo>
                  <a:cubicBezTo>
                    <a:pt x="4556" y="6621"/>
                    <a:pt x="5568" y="7496"/>
                    <a:pt x="6553" y="8267"/>
                  </a:cubicBezTo>
                  <a:cubicBezTo>
                    <a:pt x="7658" y="9131"/>
                    <a:pt x="8873" y="9857"/>
                    <a:pt x="10170" y="10380"/>
                  </a:cubicBezTo>
                  <a:cubicBezTo>
                    <a:pt x="10165" y="10396"/>
                    <a:pt x="10162" y="10415"/>
                    <a:pt x="10157" y="10432"/>
                  </a:cubicBezTo>
                  <a:cubicBezTo>
                    <a:pt x="10082" y="10335"/>
                    <a:pt x="9458" y="10139"/>
                    <a:pt x="9379" y="10109"/>
                  </a:cubicBezTo>
                  <a:cubicBezTo>
                    <a:pt x="9094" y="9999"/>
                    <a:pt x="8802" y="9909"/>
                    <a:pt x="8506" y="9832"/>
                  </a:cubicBezTo>
                  <a:cubicBezTo>
                    <a:pt x="7637" y="9606"/>
                    <a:pt x="6717" y="9480"/>
                    <a:pt x="5808" y="9450"/>
                  </a:cubicBezTo>
                  <a:cubicBezTo>
                    <a:pt x="5505" y="9441"/>
                    <a:pt x="5204" y="9442"/>
                    <a:pt x="4906" y="9454"/>
                  </a:cubicBezTo>
                  <a:cubicBezTo>
                    <a:pt x="3402" y="9514"/>
                    <a:pt x="1776" y="9986"/>
                    <a:pt x="774" y="11199"/>
                  </a:cubicBezTo>
                  <a:cubicBezTo>
                    <a:pt x="551" y="11470"/>
                    <a:pt x="367" y="11776"/>
                    <a:pt x="243" y="12106"/>
                  </a:cubicBezTo>
                  <a:cubicBezTo>
                    <a:pt x="-129" y="13093"/>
                    <a:pt x="-64" y="14289"/>
                    <a:pt x="368" y="15246"/>
                  </a:cubicBezTo>
                  <a:cubicBezTo>
                    <a:pt x="712" y="16010"/>
                    <a:pt x="1330" y="16763"/>
                    <a:pt x="2188" y="16898"/>
                  </a:cubicBezTo>
                  <a:cubicBezTo>
                    <a:pt x="2393" y="16930"/>
                    <a:pt x="2625" y="16937"/>
                    <a:pt x="2771" y="17088"/>
                  </a:cubicBezTo>
                  <a:cubicBezTo>
                    <a:pt x="2898" y="17220"/>
                    <a:pt x="2917" y="17422"/>
                    <a:pt x="2909" y="17606"/>
                  </a:cubicBezTo>
                  <a:cubicBezTo>
                    <a:pt x="2864" y="18616"/>
                    <a:pt x="3234" y="19817"/>
                    <a:pt x="4131" y="20365"/>
                  </a:cubicBezTo>
                  <a:cubicBezTo>
                    <a:pt x="4605" y="20654"/>
                    <a:pt x="5172" y="20746"/>
                    <a:pt x="5716" y="20722"/>
                  </a:cubicBezTo>
                  <a:cubicBezTo>
                    <a:pt x="7191" y="20658"/>
                    <a:pt x="8412" y="19740"/>
                    <a:pt x="9230" y="18542"/>
                  </a:cubicBezTo>
                  <a:cubicBezTo>
                    <a:pt x="10178" y="17154"/>
                    <a:pt x="10663" y="15452"/>
                    <a:pt x="10595" y="13763"/>
                  </a:cubicBezTo>
                  <a:cubicBezTo>
                    <a:pt x="10583" y="13476"/>
                    <a:pt x="10571" y="13197"/>
                    <a:pt x="10556" y="12922"/>
                  </a:cubicBezTo>
                  <a:cubicBezTo>
                    <a:pt x="10570" y="12951"/>
                    <a:pt x="10599" y="12991"/>
                    <a:pt x="10602" y="13015"/>
                  </a:cubicBezTo>
                  <a:cubicBezTo>
                    <a:pt x="10839" y="14750"/>
                    <a:pt x="11719" y="18989"/>
                    <a:pt x="9002" y="21150"/>
                  </a:cubicBezTo>
                  <a:cubicBezTo>
                    <a:pt x="8670" y="21415"/>
                    <a:pt x="9921" y="21597"/>
                    <a:pt x="10381" y="21263"/>
                  </a:cubicBezTo>
                  <a:cubicBezTo>
                    <a:pt x="11362" y="20550"/>
                    <a:pt x="11608" y="18777"/>
                    <a:pt x="11696" y="17184"/>
                  </a:cubicBezTo>
                  <a:cubicBezTo>
                    <a:pt x="11781" y="15648"/>
                    <a:pt x="11600" y="14537"/>
                    <a:pt x="11269" y="12630"/>
                  </a:cubicBezTo>
                  <a:cubicBezTo>
                    <a:pt x="11951" y="14885"/>
                    <a:pt x="13043" y="17250"/>
                    <a:pt x="14993" y="18635"/>
                  </a:cubicBezTo>
                  <a:cubicBezTo>
                    <a:pt x="16072" y="19402"/>
                    <a:pt x="17427" y="19567"/>
                    <a:pt x="18551" y="18800"/>
                  </a:cubicBezTo>
                  <a:cubicBezTo>
                    <a:pt x="19117" y="18413"/>
                    <a:pt x="19560" y="17853"/>
                    <a:pt x="19862" y="17231"/>
                  </a:cubicBezTo>
                  <a:cubicBezTo>
                    <a:pt x="20278" y="16373"/>
                    <a:pt x="20420" y="15300"/>
                    <a:pt x="19934" y="14481"/>
                  </a:cubicBezTo>
                  <a:cubicBezTo>
                    <a:pt x="19782" y="14226"/>
                    <a:pt x="19567" y="13954"/>
                    <a:pt x="19649" y="13668"/>
                  </a:cubicBezTo>
                  <a:cubicBezTo>
                    <a:pt x="19706" y="13468"/>
                    <a:pt x="19892" y="13341"/>
                    <a:pt x="20055" y="13215"/>
                  </a:cubicBezTo>
                  <a:cubicBezTo>
                    <a:pt x="20962" y="12516"/>
                    <a:pt x="21471" y="11318"/>
                    <a:pt x="21351" y="10167"/>
                  </a:cubicBezTo>
                  <a:cubicBezTo>
                    <a:pt x="21211" y="8822"/>
                    <a:pt x="20232" y="7653"/>
                    <a:pt x="18948" y="7305"/>
                  </a:cubicBezTo>
                  <a:cubicBezTo>
                    <a:pt x="18560" y="7200"/>
                    <a:pt x="18158" y="7163"/>
                    <a:pt x="17757" y="7174"/>
                  </a:cubicBezTo>
                  <a:cubicBezTo>
                    <a:pt x="17355" y="7186"/>
                    <a:pt x="16952" y="7249"/>
                    <a:pt x="16561" y="7345"/>
                  </a:cubicBezTo>
                  <a:cubicBezTo>
                    <a:pt x="14553" y="7839"/>
                    <a:pt x="12404" y="9092"/>
                    <a:pt x="10824" y="10470"/>
                  </a:cubicBezTo>
                  <a:cubicBezTo>
                    <a:pt x="10823" y="10466"/>
                    <a:pt x="10822" y="10463"/>
                    <a:pt x="10821" y="10459"/>
                  </a:cubicBezTo>
                  <a:cubicBezTo>
                    <a:pt x="12469" y="9075"/>
                    <a:pt x="14105" y="7653"/>
                    <a:pt x="14794" y="5856"/>
                  </a:cubicBezTo>
                  <a:cubicBezTo>
                    <a:pt x="15511" y="3987"/>
                    <a:pt x="15461" y="1573"/>
                    <a:pt x="13268" y="402"/>
                  </a:cubicBezTo>
                  <a:cubicBezTo>
                    <a:pt x="12772" y="138"/>
                    <a:pt x="12206" y="2"/>
                    <a:pt x="1163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200" name="Raggruppa"/>
          <p:cNvGrpSpPr/>
          <p:nvPr/>
        </p:nvGrpSpPr>
        <p:grpSpPr>
          <a:xfrm>
            <a:off x="8510280" y="7388944"/>
            <a:ext cx="1503774" cy="2389102"/>
            <a:chOff x="0" y="0"/>
            <a:chExt cx="1503772" cy="2389100"/>
          </a:xfrm>
        </p:grpSpPr>
        <p:sp>
          <p:nvSpPr>
            <p:cNvPr id="197" name="Forma"/>
            <p:cNvSpPr/>
            <p:nvPr/>
          </p:nvSpPr>
          <p:spPr>
            <a:xfrm>
              <a:off x="511894" y="0"/>
              <a:ext cx="991879" cy="238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870" y="0"/>
                    <a:pt x="5496" y="838"/>
                    <a:pt x="5496" y="1871"/>
                  </a:cubicBezTo>
                  <a:lnTo>
                    <a:pt x="5496" y="3544"/>
                  </a:lnTo>
                  <a:lnTo>
                    <a:pt x="9466" y="3544"/>
                  </a:lnTo>
                  <a:cubicBezTo>
                    <a:pt x="9886" y="3544"/>
                    <a:pt x="10226" y="3664"/>
                    <a:pt x="10226" y="3812"/>
                  </a:cubicBezTo>
                  <a:cubicBezTo>
                    <a:pt x="10226" y="3960"/>
                    <a:pt x="9886" y="4080"/>
                    <a:pt x="9466" y="4080"/>
                  </a:cubicBezTo>
                  <a:lnTo>
                    <a:pt x="5496" y="4080"/>
                  </a:lnTo>
                  <a:lnTo>
                    <a:pt x="5496" y="5464"/>
                  </a:lnTo>
                  <a:lnTo>
                    <a:pt x="7380" y="5464"/>
                  </a:lnTo>
                  <a:cubicBezTo>
                    <a:pt x="7801" y="5464"/>
                    <a:pt x="8141" y="5584"/>
                    <a:pt x="8141" y="5732"/>
                  </a:cubicBezTo>
                  <a:cubicBezTo>
                    <a:pt x="8141" y="5881"/>
                    <a:pt x="7801" y="6001"/>
                    <a:pt x="7380" y="6001"/>
                  </a:cubicBezTo>
                  <a:lnTo>
                    <a:pt x="5496" y="6001"/>
                  </a:lnTo>
                  <a:lnTo>
                    <a:pt x="5496" y="7511"/>
                  </a:lnTo>
                  <a:lnTo>
                    <a:pt x="9322" y="7511"/>
                  </a:lnTo>
                  <a:cubicBezTo>
                    <a:pt x="9742" y="7511"/>
                    <a:pt x="10083" y="7631"/>
                    <a:pt x="10083" y="7779"/>
                  </a:cubicBezTo>
                  <a:cubicBezTo>
                    <a:pt x="10083" y="7928"/>
                    <a:pt x="9743" y="8049"/>
                    <a:pt x="9322" y="8049"/>
                  </a:cubicBezTo>
                  <a:lnTo>
                    <a:pt x="5496" y="8049"/>
                  </a:lnTo>
                  <a:lnTo>
                    <a:pt x="5496" y="9511"/>
                  </a:lnTo>
                  <a:lnTo>
                    <a:pt x="7380" y="9511"/>
                  </a:lnTo>
                  <a:cubicBezTo>
                    <a:pt x="7801" y="9511"/>
                    <a:pt x="8141" y="9631"/>
                    <a:pt x="8141" y="9779"/>
                  </a:cubicBezTo>
                  <a:cubicBezTo>
                    <a:pt x="8141" y="9927"/>
                    <a:pt x="7801" y="10047"/>
                    <a:pt x="7380" y="10047"/>
                  </a:cubicBezTo>
                  <a:lnTo>
                    <a:pt x="5496" y="10047"/>
                  </a:lnTo>
                  <a:lnTo>
                    <a:pt x="5496" y="11450"/>
                  </a:lnTo>
                  <a:lnTo>
                    <a:pt x="9322" y="11450"/>
                  </a:lnTo>
                  <a:cubicBezTo>
                    <a:pt x="9742" y="11450"/>
                    <a:pt x="10083" y="11571"/>
                    <a:pt x="10083" y="11720"/>
                  </a:cubicBezTo>
                  <a:cubicBezTo>
                    <a:pt x="10083" y="11868"/>
                    <a:pt x="9743" y="11988"/>
                    <a:pt x="9322" y="11988"/>
                  </a:cubicBezTo>
                  <a:lnTo>
                    <a:pt x="5496" y="11988"/>
                  </a:lnTo>
                  <a:lnTo>
                    <a:pt x="5496" y="14474"/>
                  </a:lnTo>
                  <a:cubicBezTo>
                    <a:pt x="2219" y="15128"/>
                    <a:pt x="0" y="16367"/>
                    <a:pt x="0" y="17790"/>
                  </a:cubicBezTo>
                  <a:cubicBezTo>
                    <a:pt x="0" y="19894"/>
                    <a:pt x="4836" y="21600"/>
                    <a:pt x="10800" y="21600"/>
                  </a:cubicBezTo>
                  <a:cubicBezTo>
                    <a:pt x="16764" y="21600"/>
                    <a:pt x="21600" y="19894"/>
                    <a:pt x="21600" y="17790"/>
                  </a:cubicBezTo>
                  <a:cubicBezTo>
                    <a:pt x="21600" y="16367"/>
                    <a:pt x="19381" y="15128"/>
                    <a:pt x="16104" y="14474"/>
                  </a:cubicBezTo>
                  <a:lnTo>
                    <a:pt x="16104" y="1871"/>
                  </a:lnTo>
                  <a:cubicBezTo>
                    <a:pt x="16104" y="838"/>
                    <a:pt x="13730" y="0"/>
                    <a:pt x="10800" y="0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8" name="Cerchio"/>
            <p:cNvSpPr/>
            <p:nvPr/>
          </p:nvSpPr>
          <p:spPr>
            <a:xfrm>
              <a:off x="760167" y="1706352"/>
              <a:ext cx="495334" cy="495334"/>
            </a:xfrm>
            <a:prstGeom prst="ellipse">
              <a:avLst/>
            </a:prstGeom>
            <a:solidFill>
              <a:srgbClr val="FFFFFF"/>
            </a:solidFill>
            <a:ln w="1778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9" name="Cerchio"/>
            <p:cNvSpPr/>
            <p:nvPr/>
          </p:nvSpPr>
          <p:spPr>
            <a:xfrm>
              <a:off x="0" y="190759"/>
              <a:ext cx="495334" cy="495334"/>
            </a:xfrm>
            <a:prstGeom prst="ellipse">
              <a:avLst/>
            </a:prstGeom>
            <a:noFill/>
            <a:ln w="1778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01" name="Lampo"/>
          <p:cNvSpPr/>
          <p:nvPr/>
        </p:nvSpPr>
        <p:spPr>
          <a:xfrm>
            <a:off x="2884967" y="6978711"/>
            <a:ext cx="1314603" cy="2552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3" fill="norm" stroke="1" extrusionOk="0">
                <a:moveTo>
                  <a:pt x="19015" y="0"/>
                </a:moveTo>
                <a:lnTo>
                  <a:pt x="0" y="12374"/>
                </a:lnTo>
                <a:lnTo>
                  <a:pt x="9106" y="12448"/>
                </a:lnTo>
                <a:cubicBezTo>
                  <a:pt x="9106" y="12448"/>
                  <a:pt x="3935" y="21161"/>
                  <a:pt x="3791" y="21380"/>
                </a:cubicBezTo>
                <a:cubicBezTo>
                  <a:pt x="3648" y="21600"/>
                  <a:pt x="21600" y="9446"/>
                  <a:pt x="21600" y="9446"/>
                </a:cubicBezTo>
                <a:lnTo>
                  <a:pt x="12838" y="9446"/>
                </a:lnTo>
                <a:lnTo>
                  <a:pt x="19015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2" name="1."/>
          <p:cNvSpPr txBox="1"/>
          <p:nvPr/>
        </p:nvSpPr>
        <p:spPr>
          <a:xfrm>
            <a:off x="1549035" y="2714545"/>
            <a:ext cx="4094034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800">
                <a:solidFill>
                  <a:schemeClr val="accent4">
                    <a:hueOff val="-476017"/>
                    <a:lumOff val="-10042"/>
                  </a:schemeClr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1.</a:t>
            </a:r>
          </a:p>
        </p:txBody>
      </p:sp>
      <p:sp>
        <p:nvSpPr>
          <p:cNvPr id="203" name="2."/>
          <p:cNvSpPr txBox="1"/>
          <p:nvPr/>
        </p:nvSpPr>
        <p:spPr>
          <a:xfrm>
            <a:off x="7215150" y="2714545"/>
            <a:ext cx="4094034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2.</a:t>
            </a:r>
          </a:p>
        </p:txBody>
      </p:sp>
      <p:sp>
        <p:nvSpPr>
          <p:cNvPr id="204" name="3."/>
          <p:cNvSpPr txBox="1"/>
          <p:nvPr/>
        </p:nvSpPr>
        <p:spPr>
          <a:xfrm>
            <a:off x="12872023" y="2714545"/>
            <a:ext cx="4094035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800">
                <a:solidFill>
                  <a:srgbClr val="02814C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3.</a:t>
            </a:r>
          </a:p>
        </p:txBody>
      </p:sp>
      <p:sp>
        <p:nvSpPr>
          <p:cNvPr id="205" name="4."/>
          <p:cNvSpPr txBox="1"/>
          <p:nvPr/>
        </p:nvSpPr>
        <p:spPr>
          <a:xfrm>
            <a:off x="18528896" y="2714545"/>
            <a:ext cx="4094035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800">
                <a:solidFill>
                  <a:schemeClr val="accent1">
                    <a:lumOff val="-13575"/>
                  </a:schemeClr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4.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andrea_68824_illustration_of_sustainable_city_--ar_12_--raw_-_01a89de2-ec67-4cdd-beb0-b954900a1b4e_3.png" descr="andrea_68824_illustration_of_sustainable_city_--ar_12_--raw_-_01a89de2-ec67-4cdd-beb0-b954900a1b4e_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39671" y="-2184400"/>
            <a:ext cx="9254134" cy="18508266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Linea"/>
          <p:cNvSpPr/>
          <p:nvPr/>
        </p:nvSpPr>
        <p:spPr>
          <a:xfrm flipV="1">
            <a:off x="15461257" y="-1722565"/>
            <a:ext cx="1" cy="15944664"/>
          </a:xfrm>
          <a:prstGeom prst="line">
            <a:avLst/>
          </a:prstGeom>
          <a:ln w="177800">
            <a:solidFill>
              <a:srgbClr val="F5E33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7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8" name="Uso dell’idrogeno"/>
          <p:cNvSpPr txBox="1"/>
          <p:nvPr/>
        </p:nvSpPr>
        <p:spPr>
          <a:xfrm>
            <a:off x="1564788" y="939800"/>
            <a:ext cx="1196332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rgbClr val="02814C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Uso dell’idrogeno</a:t>
            </a:r>
          </a:p>
        </p:txBody>
      </p:sp>
      <p:sp>
        <p:nvSpPr>
          <p:cNvPr id="494" name="Linea di collegamento"/>
          <p:cNvSpPr/>
          <p:nvPr/>
        </p:nvSpPr>
        <p:spPr>
          <a:xfrm>
            <a:off x="-1164084" y="-3957135"/>
            <a:ext cx="4403068" cy="19056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0" h="21600" fill="norm" stroke="1" extrusionOk="0">
                <a:moveTo>
                  <a:pt x="16590" y="21600"/>
                </a:moveTo>
                <a:cubicBezTo>
                  <a:pt x="-2139" y="15656"/>
                  <a:pt x="-5010" y="8456"/>
                  <a:pt x="7978" y="0"/>
                </a:cubicBezTo>
              </a:path>
            </a:pathLst>
          </a:custGeom>
          <a:ln w="152400">
            <a:solidFill>
              <a:srgbClr val="F5E33E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490" name="Come si produce…"/>
          <p:cNvSpPr txBox="1"/>
          <p:nvPr/>
        </p:nvSpPr>
        <p:spPr>
          <a:xfrm>
            <a:off x="1590188" y="3771900"/>
            <a:ext cx="12983762" cy="708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Come si produce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L’idrogeno “verde” si ottiene dall’acqua utilizzando elettricità proveniente da fonti rinnovabili, con emissioni quasi nulle.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Dove si usa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L’idrogeno trova applicazione nella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mobilità</a:t>
            </a:r>
            <a:r>
              <a:t> come combustibile, dove l’unica emissione allo scarico è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vapore acqueo</a:t>
            </a:r>
            <a:r>
              <a:t>, nei processi industriali che richiedono molto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calore</a:t>
            </a:r>
            <a:r>
              <a:t> e come sistema di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accumulo</a:t>
            </a:r>
            <a:r>
              <a:t> e bilanciamento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dell’energia rinnovabile</a:t>
            </a:r>
            <a:r>
              <a:t>.</a:t>
            </a:r>
          </a:p>
        </p:txBody>
      </p:sp>
      <p:sp>
        <p:nvSpPr>
          <p:cNvPr id="491" name="Linea"/>
          <p:cNvSpPr/>
          <p:nvPr/>
        </p:nvSpPr>
        <p:spPr>
          <a:xfrm>
            <a:off x="1636777" y="2022150"/>
            <a:ext cx="12983762" cy="1"/>
          </a:xfrm>
          <a:prstGeom prst="line">
            <a:avLst/>
          </a:prstGeom>
          <a:ln w="762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92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493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Rettangolo"/>
          <p:cNvSpPr/>
          <p:nvPr/>
        </p:nvSpPr>
        <p:spPr>
          <a:xfrm>
            <a:off x="15529058" y="-335161"/>
            <a:ext cx="8698409" cy="162673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7" name="Rettangolo arrotondato"/>
          <p:cNvSpPr/>
          <p:nvPr/>
        </p:nvSpPr>
        <p:spPr>
          <a:xfrm>
            <a:off x="-11752838" y="-6079662"/>
            <a:ext cx="6717680" cy="2481800"/>
          </a:xfrm>
          <a:prstGeom prst="roundRect">
            <a:avLst>
              <a:gd name="adj" fmla="val 12588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8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9" name="…energia elettrica…"/>
          <p:cNvSpPr txBox="1"/>
          <p:nvPr/>
        </p:nvSpPr>
        <p:spPr>
          <a:xfrm>
            <a:off x="-11231094" y="-5420422"/>
            <a:ext cx="5768992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…</a:t>
            </a:r>
            <a:r>
              <a:t>energia elettrica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che alimenta la lampadina e…</a:t>
            </a:r>
          </a:p>
        </p:txBody>
      </p:sp>
      <p:sp>
        <p:nvSpPr>
          <p:cNvPr id="500" name="Rettangolo arrotondato"/>
          <p:cNvSpPr/>
          <p:nvPr/>
        </p:nvSpPr>
        <p:spPr>
          <a:xfrm>
            <a:off x="-13175238" y="-9099658"/>
            <a:ext cx="6717680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1" name="La dinamo della bicicletta trasforma l’energia cinetica della ruota in…"/>
          <p:cNvSpPr txBox="1"/>
          <p:nvPr/>
        </p:nvSpPr>
        <p:spPr>
          <a:xfrm>
            <a:off x="-12665454" y="-8690001"/>
            <a:ext cx="5698110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La </a:t>
            </a:r>
            <a:r>
              <a:t>dinamo</a:t>
            </a:r>
            <a:r>
              <a:t> della bicicletta trasforma l’energia </a:t>
            </a:r>
            <a:r>
              <a:t>cinetica</a:t>
            </a:r>
            <a:r>
              <a:t> della ruota in…</a:t>
            </a:r>
          </a:p>
        </p:txBody>
      </p:sp>
      <p:sp>
        <p:nvSpPr>
          <p:cNvPr id="502" name="1."/>
          <p:cNvSpPr txBox="1"/>
          <p:nvPr/>
        </p:nvSpPr>
        <p:spPr>
          <a:xfrm>
            <a:off x="-14191678" y="-8380181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1.</a:t>
            </a:r>
          </a:p>
        </p:txBody>
      </p:sp>
      <p:sp>
        <p:nvSpPr>
          <p:cNvPr id="503" name="2."/>
          <p:cNvSpPr txBox="1"/>
          <p:nvPr/>
        </p:nvSpPr>
        <p:spPr>
          <a:xfrm>
            <a:off x="-13023278" y="-5257863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2.</a:t>
            </a:r>
          </a:p>
        </p:txBody>
      </p:sp>
      <p:sp>
        <p:nvSpPr>
          <p:cNvPr id="504" name="L’accesso all’energia non è uguale per tutti"/>
          <p:cNvSpPr txBox="1"/>
          <p:nvPr/>
        </p:nvSpPr>
        <p:spPr>
          <a:xfrm>
            <a:off x="1591073" y="939800"/>
            <a:ext cx="1761752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rgbClr val="02814C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L’accesso all’energia non è uguale per tutti</a:t>
            </a:r>
          </a:p>
        </p:txBody>
      </p:sp>
      <p:sp>
        <p:nvSpPr>
          <p:cNvPr id="505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506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  <p:sp>
        <p:nvSpPr>
          <p:cNvPr id="507" name="Linea"/>
          <p:cNvSpPr/>
          <p:nvPr/>
        </p:nvSpPr>
        <p:spPr>
          <a:xfrm>
            <a:off x="1636777" y="2022150"/>
            <a:ext cx="13164949" cy="1"/>
          </a:xfrm>
          <a:prstGeom prst="line">
            <a:avLst/>
          </a:prstGeom>
          <a:ln w="762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508" name="filmato-incollato.png" descr="filmato-incollato.png"/>
          <p:cNvPicPr>
            <a:picLocks noChangeAspect="1"/>
          </p:cNvPicPr>
          <p:nvPr/>
        </p:nvPicPr>
        <p:blipFill>
          <a:blip r:embed="rId2">
            <a:extLst/>
          </a:blip>
          <a:srcRect l="17138" t="0" r="0" b="0"/>
          <a:stretch>
            <a:fillRect/>
          </a:stretch>
        </p:blipFill>
        <p:spPr>
          <a:xfrm>
            <a:off x="15869017" y="3363500"/>
            <a:ext cx="9546928" cy="7684920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I Sustainable Development Global Goals sono…"/>
          <p:cNvSpPr txBox="1"/>
          <p:nvPr/>
        </p:nvSpPr>
        <p:spPr>
          <a:xfrm>
            <a:off x="1590188" y="4564632"/>
            <a:ext cx="12602417" cy="4586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I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Sustainable Development Global Goals </a:t>
            </a:r>
            <a:r>
              <a:t>sono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17 grandi obiettivi</a:t>
            </a:r>
            <a:r>
              <a:t> decisi dalle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Nazioni Unite</a:t>
            </a:r>
            <a:r>
              <a:t> per rendere il mondo un posto migliore entro il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2030</a:t>
            </a:r>
            <a:r>
              <a:t>.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Sono come una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mappa</a:t>
            </a:r>
            <a:r>
              <a:t>: ci mostrano la strada per costruire insieme un futuro più giusto e sostenibile.</a:t>
            </a:r>
          </a:p>
        </p:txBody>
      </p:sp>
      <p:sp>
        <p:nvSpPr>
          <p:cNvPr id="510" name="Linea"/>
          <p:cNvSpPr/>
          <p:nvPr/>
        </p:nvSpPr>
        <p:spPr>
          <a:xfrm flipV="1">
            <a:off x="15461257" y="-1722565"/>
            <a:ext cx="1" cy="15944664"/>
          </a:xfrm>
          <a:prstGeom prst="line">
            <a:avLst/>
          </a:prstGeom>
          <a:ln w="177800">
            <a:solidFill>
              <a:srgbClr val="F5E33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Rettangolo"/>
          <p:cNvSpPr/>
          <p:nvPr/>
        </p:nvSpPr>
        <p:spPr>
          <a:xfrm>
            <a:off x="15529058" y="-335161"/>
            <a:ext cx="8698409" cy="162673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3" name="Rettangolo arrotondato"/>
          <p:cNvSpPr/>
          <p:nvPr/>
        </p:nvSpPr>
        <p:spPr>
          <a:xfrm>
            <a:off x="-11752838" y="-6079662"/>
            <a:ext cx="6717680" cy="2481800"/>
          </a:xfrm>
          <a:prstGeom prst="roundRect">
            <a:avLst>
              <a:gd name="adj" fmla="val 12588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4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5" name="…energia elettrica…"/>
          <p:cNvSpPr txBox="1"/>
          <p:nvPr/>
        </p:nvSpPr>
        <p:spPr>
          <a:xfrm>
            <a:off x="-11231094" y="-5420422"/>
            <a:ext cx="5768992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…</a:t>
            </a:r>
            <a:r>
              <a:t>energia elettrica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che alimenta la lampadina e…</a:t>
            </a:r>
          </a:p>
        </p:txBody>
      </p:sp>
      <p:sp>
        <p:nvSpPr>
          <p:cNvPr id="516" name="Rettangolo arrotondato"/>
          <p:cNvSpPr/>
          <p:nvPr/>
        </p:nvSpPr>
        <p:spPr>
          <a:xfrm>
            <a:off x="-13175238" y="-9099658"/>
            <a:ext cx="6717680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7" name="La dinamo della bicicletta trasforma l’energia cinetica della ruota in…"/>
          <p:cNvSpPr txBox="1"/>
          <p:nvPr/>
        </p:nvSpPr>
        <p:spPr>
          <a:xfrm>
            <a:off x="-12665454" y="-8690001"/>
            <a:ext cx="5698110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La </a:t>
            </a:r>
            <a:r>
              <a:t>dinamo</a:t>
            </a:r>
            <a:r>
              <a:t> della bicicletta trasforma l’energia </a:t>
            </a:r>
            <a:r>
              <a:t>cinetica</a:t>
            </a:r>
            <a:r>
              <a:t> della ruota in…</a:t>
            </a:r>
          </a:p>
        </p:txBody>
      </p:sp>
      <p:sp>
        <p:nvSpPr>
          <p:cNvPr id="518" name="1."/>
          <p:cNvSpPr txBox="1"/>
          <p:nvPr/>
        </p:nvSpPr>
        <p:spPr>
          <a:xfrm>
            <a:off x="-14191678" y="-8380181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1.</a:t>
            </a:r>
          </a:p>
        </p:txBody>
      </p:sp>
      <p:sp>
        <p:nvSpPr>
          <p:cNvPr id="519" name="2."/>
          <p:cNvSpPr txBox="1"/>
          <p:nvPr/>
        </p:nvSpPr>
        <p:spPr>
          <a:xfrm>
            <a:off x="-13023278" y="-5257863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2.</a:t>
            </a:r>
          </a:p>
        </p:txBody>
      </p:sp>
      <p:sp>
        <p:nvSpPr>
          <p:cNvPr id="520" name="L’accesso all’energia non è uguale per tutti"/>
          <p:cNvSpPr txBox="1"/>
          <p:nvPr/>
        </p:nvSpPr>
        <p:spPr>
          <a:xfrm>
            <a:off x="1591073" y="939800"/>
            <a:ext cx="1761752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rgbClr val="02814C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L’accesso all’energia non è uguale per tutti</a:t>
            </a:r>
          </a:p>
        </p:txBody>
      </p:sp>
      <p:sp>
        <p:nvSpPr>
          <p:cNvPr id="521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522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  <p:sp>
        <p:nvSpPr>
          <p:cNvPr id="523" name="Linea"/>
          <p:cNvSpPr/>
          <p:nvPr/>
        </p:nvSpPr>
        <p:spPr>
          <a:xfrm>
            <a:off x="1636777" y="2022150"/>
            <a:ext cx="13164949" cy="1"/>
          </a:xfrm>
          <a:prstGeom prst="line">
            <a:avLst/>
          </a:prstGeom>
          <a:ln w="762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4" name="Fra questi, l’obiettivo numero 7 riguarda proprio l’energia.…"/>
          <p:cNvSpPr txBox="1"/>
          <p:nvPr/>
        </p:nvSpPr>
        <p:spPr>
          <a:xfrm>
            <a:off x="1564788" y="4886325"/>
            <a:ext cx="1119232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Fra questi, l’obiettivo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 numero 7</a:t>
            </a:r>
            <a:r>
              <a:t> riguarda proprio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l’energia</a:t>
            </a:r>
            <a:r>
              <a:t>.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L’accesso all’energia è oggi riconosciuto come un prerequisito per qualsiasi altro obiettivo di sviluppo.</a:t>
            </a:r>
          </a:p>
        </p:txBody>
      </p:sp>
      <p:sp>
        <p:nvSpPr>
          <p:cNvPr id="525" name="Linea"/>
          <p:cNvSpPr/>
          <p:nvPr/>
        </p:nvSpPr>
        <p:spPr>
          <a:xfrm flipV="1">
            <a:off x="15461257" y="-1722565"/>
            <a:ext cx="1" cy="15944664"/>
          </a:xfrm>
          <a:prstGeom prst="line">
            <a:avLst/>
          </a:prstGeom>
          <a:ln w="177800">
            <a:solidFill>
              <a:srgbClr val="F5E33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526" name="filmato-incollato.png" descr="filmato-incollat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0989" y="3500189"/>
            <a:ext cx="6715622" cy="6715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andrea_68824_illustration_of_an_old_man_who_is_shaking_cold_i_0f7c93f1-3697-478d-8bac-618bf6165a60_1.png" descr="andrea_68824_illustration_of_an_old_man_who_is_shaking_cold_i_0f7c93f1-3697-478d-8bac-618bf6165a60_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63341" y="-596206"/>
            <a:ext cx="8927406" cy="17854812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Rettangolo arrotondato"/>
          <p:cNvSpPr/>
          <p:nvPr/>
        </p:nvSpPr>
        <p:spPr>
          <a:xfrm>
            <a:off x="-11752838" y="-6079662"/>
            <a:ext cx="6717680" cy="2481800"/>
          </a:xfrm>
          <a:prstGeom prst="roundRect">
            <a:avLst>
              <a:gd name="adj" fmla="val 12588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0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1" name="…energia elettrica…"/>
          <p:cNvSpPr txBox="1"/>
          <p:nvPr/>
        </p:nvSpPr>
        <p:spPr>
          <a:xfrm>
            <a:off x="-11231094" y="-5420422"/>
            <a:ext cx="5768992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…</a:t>
            </a:r>
            <a:r>
              <a:t>energia elettrica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che alimenta la lampadina e…</a:t>
            </a:r>
          </a:p>
        </p:txBody>
      </p:sp>
      <p:sp>
        <p:nvSpPr>
          <p:cNvPr id="532" name="Rettangolo arrotondato"/>
          <p:cNvSpPr/>
          <p:nvPr/>
        </p:nvSpPr>
        <p:spPr>
          <a:xfrm>
            <a:off x="-13175238" y="-9099658"/>
            <a:ext cx="6717680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3" name="La dinamo della bicicletta trasforma l’energia cinetica della ruota in…"/>
          <p:cNvSpPr txBox="1"/>
          <p:nvPr/>
        </p:nvSpPr>
        <p:spPr>
          <a:xfrm>
            <a:off x="-12665454" y="-8690001"/>
            <a:ext cx="5698110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La </a:t>
            </a:r>
            <a:r>
              <a:t>dinamo</a:t>
            </a:r>
            <a:r>
              <a:t> della bicicletta trasforma l’energia </a:t>
            </a:r>
            <a:r>
              <a:t>cinetica</a:t>
            </a:r>
            <a:r>
              <a:t> della ruota in…</a:t>
            </a:r>
          </a:p>
        </p:txBody>
      </p:sp>
      <p:sp>
        <p:nvSpPr>
          <p:cNvPr id="534" name="1."/>
          <p:cNvSpPr txBox="1"/>
          <p:nvPr/>
        </p:nvSpPr>
        <p:spPr>
          <a:xfrm>
            <a:off x="-14191678" y="-8380181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1.</a:t>
            </a:r>
          </a:p>
        </p:txBody>
      </p:sp>
      <p:sp>
        <p:nvSpPr>
          <p:cNvPr id="535" name="2."/>
          <p:cNvSpPr txBox="1"/>
          <p:nvPr/>
        </p:nvSpPr>
        <p:spPr>
          <a:xfrm>
            <a:off x="-13023278" y="-5257863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2.</a:t>
            </a:r>
          </a:p>
        </p:txBody>
      </p:sp>
      <p:sp>
        <p:nvSpPr>
          <p:cNvPr id="536" name="L’accesso all’energia non è uguale per tutti"/>
          <p:cNvSpPr txBox="1"/>
          <p:nvPr/>
        </p:nvSpPr>
        <p:spPr>
          <a:xfrm>
            <a:off x="1591073" y="939800"/>
            <a:ext cx="1761752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rgbClr val="02814C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L’accesso all’energia non è uguale per tutti</a:t>
            </a:r>
          </a:p>
        </p:txBody>
      </p:sp>
      <p:sp>
        <p:nvSpPr>
          <p:cNvPr id="537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538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  <p:sp>
        <p:nvSpPr>
          <p:cNvPr id="539" name="Linea"/>
          <p:cNvSpPr/>
          <p:nvPr/>
        </p:nvSpPr>
        <p:spPr>
          <a:xfrm>
            <a:off x="1636777" y="2022150"/>
            <a:ext cx="13164949" cy="1"/>
          </a:xfrm>
          <a:prstGeom prst="line">
            <a:avLst/>
          </a:prstGeom>
          <a:ln w="762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0" name="Purtroppo, in molte parti del mondo:…"/>
          <p:cNvSpPr txBox="1"/>
          <p:nvPr/>
        </p:nvSpPr>
        <p:spPr>
          <a:xfrm>
            <a:off x="1564788" y="3479300"/>
            <a:ext cx="13164949" cy="7303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Purtroppo, in molte parti del mondo: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	•	le persone non riescono a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scaldarsi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	•	non riescono a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pagare</a:t>
            </a:r>
            <a:r>
              <a:t> le bollette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	•	non hanno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accesso</a:t>
            </a:r>
            <a:r>
              <a:t> all’energia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Questa situazione si chiama “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povertà energetica</a:t>
            </a:r>
            <a:r>
              <a:t>”.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r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700">
                <a:solidFill>
                  <a:srgbClr val="02814C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La transizione energetica può aiutare a ridurre queste disuguaglianze!</a:t>
            </a:r>
          </a:p>
        </p:txBody>
      </p:sp>
      <p:sp>
        <p:nvSpPr>
          <p:cNvPr id="541" name="Linea"/>
          <p:cNvSpPr/>
          <p:nvPr/>
        </p:nvSpPr>
        <p:spPr>
          <a:xfrm flipV="1">
            <a:off x="15461257" y="-1722565"/>
            <a:ext cx="1" cy="15944664"/>
          </a:xfrm>
          <a:prstGeom prst="line">
            <a:avLst/>
          </a:prstGeom>
          <a:ln w="177800">
            <a:solidFill>
              <a:srgbClr val="F5E33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Rettangolo"/>
          <p:cNvSpPr/>
          <p:nvPr/>
        </p:nvSpPr>
        <p:spPr>
          <a:xfrm>
            <a:off x="-524982" y="-12944"/>
            <a:ext cx="25433964" cy="14184064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4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5" name="4. Efficenza energetica"/>
          <p:cNvSpPr txBox="1"/>
          <p:nvPr/>
        </p:nvSpPr>
        <p:spPr>
          <a:xfrm>
            <a:off x="1605676" y="5194299"/>
            <a:ext cx="21662958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800">
                <a:solidFill>
                  <a:srgbClr val="FFFFFF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4. Efficenza energetica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andrea_68824_illustration_of_a_girl_saving_energy_with_a_gree_b6ac6a27-dce1-46cd-b335-bae075157f4d_3.png" descr="andrea_68824_illustration_of_a_girl_saving_energy_with_a_gree_b6ac6a27-dce1-46cd-b335-bae075157f4d_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7968" y="-4132048"/>
            <a:ext cx="9031140" cy="18062278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Linea"/>
          <p:cNvSpPr/>
          <p:nvPr/>
        </p:nvSpPr>
        <p:spPr>
          <a:xfrm flipV="1">
            <a:off x="15461257" y="-1722565"/>
            <a:ext cx="1" cy="15944664"/>
          </a:xfrm>
          <a:prstGeom prst="line">
            <a:avLst/>
          </a:prstGeom>
          <a:ln w="177800">
            <a:solidFill>
              <a:srgbClr val="F5E33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9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0" name="Che cos’è l’efficenza energetica?"/>
          <p:cNvSpPr txBox="1"/>
          <p:nvPr/>
        </p:nvSpPr>
        <p:spPr>
          <a:xfrm>
            <a:off x="1564788" y="939800"/>
            <a:ext cx="1196332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chemeClr val="accent1">
                    <a:lumOff val="-13575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Che cos’è l’efficenza energetica?</a:t>
            </a:r>
          </a:p>
        </p:txBody>
      </p:sp>
      <p:sp>
        <p:nvSpPr>
          <p:cNvPr id="556" name="Linea di collegamento"/>
          <p:cNvSpPr/>
          <p:nvPr/>
        </p:nvSpPr>
        <p:spPr>
          <a:xfrm>
            <a:off x="19304672" y="7898614"/>
            <a:ext cx="5817205" cy="13804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81" h="21600" fill="norm" stroke="1" extrusionOk="0">
                <a:moveTo>
                  <a:pt x="3984" y="21600"/>
                </a:moveTo>
                <a:cubicBezTo>
                  <a:pt x="-4219" y="12991"/>
                  <a:pt x="247" y="5791"/>
                  <a:pt x="17381" y="0"/>
                </a:cubicBezTo>
              </a:path>
            </a:pathLst>
          </a:custGeom>
          <a:ln w="152400">
            <a:solidFill>
              <a:srgbClr val="F5E33E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552" name="L’efficienza energetica consiste nell’usare meglio l’energia, senza sprecarla.…"/>
          <p:cNvSpPr txBox="1"/>
          <p:nvPr/>
        </p:nvSpPr>
        <p:spPr>
          <a:xfrm>
            <a:off x="1590188" y="3921246"/>
            <a:ext cx="13258128" cy="5873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L’efficienza energetica consiste nell’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usare meglio l’energia</a:t>
            </a:r>
            <a:r>
              <a:t>, senza sprecarla.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Vuol dire ottenere lo stesso risultato – illuminare una stanza, cucinare, scaldarsi o spostarsi – consumando meno energia.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In pratica, efficienza energetica vuol dire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fare di più con meno energia</a:t>
            </a:r>
            <a:r>
              <a:t>, aiutando l’ambiente e risparmiando.</a:t>
            </a:r>
          </a:p>
        </p:txBody>
      </p:sp>
      <p:sp>
        <p:nvSpPr>
          <p:cNvPr id="553" name="Linea"/>
          <p:cNvSpPr/>
          <p:nvPr/>
        </p:nvSpPr>
        <p:spPr>
          <a:xfrm>
            <a:off x="1636777" y="2022150"/>
            <a:ext cx="12983762" cy="1"/>
          </a:xfrm>
          <a:prstGeom prst="line">
            <a:avLst/>
          </a:prstGeom>
          <a:ln w="762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4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555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9" name="Risparmio di elettricità"/>
          <p:cNvSpPr txBox="1"/>
          <p:nvPr/>
        </p:nvSpPr>
        <p:spPr>
          <a:xfrm>
            <a:off x="1564788" y="939800"/>
            <a:ext cx="1196332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chemeClr val="accent1">
                    <a:lumOff val="-13575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Risparmio di elettricità</a:t>
            </a:r>
          </a:p>
        </p:txBody>
      </p:sp>
      <p:sp>
        <p:nvSpPr>
          <p:cNvPr id="560" name="Linea"/>
          <p:cNvSpPr/>
          <p:nvPr/>
        </p:nvSpPr>
        <p:spPr>
          <a:xfrm>
            <a:off x="1636777" y="2022150"/>
            <a:ext cx="12983762" cy="1"/>
          </a:xfrm>
          <a:prstGeom prst="line">
            <a:avLst/>
          </a:prstGeom>
          <a:ln w="762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1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562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  <p:sp>
        <p:nvSpPr>
          <p:cNvPr id="563" name="WiFi…"/>
          <p:cNvSpPr txBox="1"/>
          <p:nvPr/>
        </p:nvSpPr>
        <p:spPr>
          <a:xfrm>
            <a:off x="8900518" y="3764260"/>
            <a:ext cx="8795028" cy="70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WiFi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Evitate di lasciarlo acceso anche di notte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Caricabatterie cellulare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Ricordarsi di toglierli dalla presa della corrente</a:t>
            </a: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Attaccarli solo il tempo strettamente necessario</a:t>
            </a:r>
          </a:p>
        </p:txBody>
      </p:sp>
      <p:sp>
        <p:nvSpPr>
          <p:cNvPr id="564" name="VENTO"/>
          <p:cNvSpPr txBox="1"/>
          <p:nvPr/>
        </p:nvSpPr>
        <p:spPr>
          <a:xfrm>
            <a:off x="2602817" y="5691472"/>
            <a:ext cx="275817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VENTO</a:t>
            </a:r>
          </a:p>
        </p:txBody>
      </p:sp>
      <p:sp>
        <p:nvSpPr>
          <p:cNvPr id="565" name="Rettangolo arrotondato"/>
          <p:cNvSpPr/>
          <p:nvPr/>
        </p:nvSpPr>
        <p:spPr>
          <a:xfrm>
            <a:off x="2471403" y="3234512"/>
            <a:ext cx="4388332" cy="3360739"/>
          </a:xfrm>
          <a:prstGeom prst="roundRect">
            <a:avLst>
              <a:gd name="adj" fmla="val 9296"/>
            </a:avLst>
          </a:prstGeom>
          <a:solidFill>
            <a:srgbClr val="FFFFFF"/>
          </a:solidFill>
          <a:ln w="152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66" name="Rettangolo arrotondato"/>
          <p:cNvSpPr/>
          <p:nvPr/>
        </p:nvSpPr>
        <p:spPr>
          <a:xfrm>
            <a:off x="2471403" y="7525947"/>
            <a:ext cx="4388332" cy="3360739"/>
          </a:xfrm>
          <a:prstGeom prst="roundRect">
            <a:avLst>
              <a:gd name="adj" fmla="val 9296"/>
            </a:avLst>
          </a:prstGeom>
          <a:solidFill>
            <a:srgbClr val="FFFFFF"/>
          </a:solidFill>
          <a:ln w="152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67" name="wifi.png" descr="wif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3809" y="4173122"/>
            <a:ext cx="1483520" cy="1483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phone-charger.png" descr="phone-charg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3113" y="8133860"/>
            <a:ext cx="2144912" cy="2144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1" name="Risparmio di elettricità"/>
          <p:cNvSpPr txBox="1"/>
          <p:nvPr/>
        </p:nvSpPr>
        <p:spPr>
          <a:xfrm>
            <a:off x="1564788" y="939800"/>
            <a:ext cx="1196332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chemeClr val="accent1">
                    <a:lumOff val="-13575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Risparmio di elettricità</a:t>
            </a:r>
          </a:p>
        </p:txBody>
      </p:sp>
      <p:sp>
        <p:nvSpPr>
          <p:cNvPr id="572" name="Frigorifero…"/>
          <p:cNvSpPr txBox="1"/>
          <p:nvPr/>
        </p:nvSpPr>
        <p:spPr>
          <a:xfrm>
            <a:off x="8872044" y="3241675"/>
            <a:ext cx="10915431" cy="7715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Frigorifero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Non </a:t>
            </a:r>
            <a:r>
              <a:t>mettere in frigo cibi caldi</a:t>
            </a: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Evitare fonti di calore vicine</a:t>
            </a: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Tenere i tempi di apertura porta molto brevi</a:t>
            </a: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Pulizia periodica del ghiaccio interno         (se non tecnologia no frost)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Lavatrice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Usare programmi a basse temperature</a:t>
            </a: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Lavare a pieno carico</a:t>
            </a: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Pulire regolarmente filtro e vaschette</a:t>
            </a: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Se necessario, utilizzare un anticalcare</a:t>
            </a:r>
          </a:p>
        </p:txBody>
      </p:sp>
      <p:sp>
        <p:nvSpPr>
          <p:cNvPr id="573" name="Linea"/>
          <p:cNvSpPr/>
          <p:nvPr/>
        </p:nvSpPr>
        <p:spPr>
          <a:xfrm>
            <a:off x="1636777" y="2022150"/>
            <a:ext cx="12983762" cy="1"/>
          </a:xfrm>
          <a:prstGeom prst="line">
            <a:avLst/>
          </a:prstGeom>
          <a:ln w="762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4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575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  <p:sp>
        <p:nvSpPr>
          <p:cNvPr id="576" name="VENTO"/>
          <p:cNvSpPr txBox="1"/>
          <p:nvPr/>
        </p:nvSpPr>
        <p:spPr>
          <a:xfrm>
            <a:off x="2611231" y="5691472"/>
            <a:ext cx="275817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VENTO</a:t>
            </a:r>
          </a:p>
        </p:txBody>
      </p:sp>
      <p:sp>
        <p:nvSpPr>
          <p:cNvPr id="577" name="Rettangolo arrotondato"/>
          <p:cNvSpPr/>
          <p:nvPr/>
        </p:nvSpPr>
        <p:spPr>
          <a:xfrm>
            <a:off x="2479817" y="3234512"/>
            <a:ext cx="4388332" cy="3360739"/>
          </a:xfrm>
          <a:prstGeom prst="roundRect">
            <a:avLst>
              <a:gd name="adj" fmla="val 9296"/>
            </a:avLst>
          </a:prstGeom>
          <a:solidFill>
            <a:srgbClr val="FFFFFF"/>
          </a:solidFill>
          <a:ln w="152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8" name="Rettangolo arrotondato"/>
          <p:cNvSpPr/>
          <p:nvPr/>
        </p:nvSpPr>
        <p:spPr>
          <a:xfrm>
            <a:off x="2479817" y="7525947"/>
            <a:ext cx="4388332" cy="3360739"/>
          </a:xfrm>
          <a:prstGeom prst="roundRect">
            <a:avLst>
              <a:gd name="adj" fmla="val 9296"/>
            </a:avLst>
          </a:prstGeom>
          <a:solidFill>
            <a:srgbClr val="FFFFFF"/>
          </a:solidFill>
          <a:ln w="152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79" name="fridge.png" descr="frid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0470" y="3758486"/>
            <a:ext cx="2247025" cy="2247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washing-machine.png" descr="washing-machin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0470" y="8107303"/>
            <a:ext cx="2247025" cy="2247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83" name="Risparmio di acqua (e quindi energia)"/>
          <p:cNvSpPr txBox="1"/>
          <p:nvPr/>
        </p:nvSpPr>
        <p:spPr>
          <a:xfrm>
            <a:off x="1564788" y="939800"/>
            <a:ext cx="1196332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chemeClr val="accent1">
                    <a:lumOff val="-13575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Risparmio di acqua (e quindi energia)</a:t>
            </a:r>
          </a:p>
        </p:txBody>
      </p:sp>
      <p:sp>
        <p:nvSpPr>
          <p:cNvPr id="584" name="Linea"/>
          <p:cNvSpPr/>
          <p:nvPr/>
        </p:nvSpPr>
        <p:spPr>
          <a:xfrm>
            <a:off x="1636777" y="2022150"/>
            <a:ext cx="12983762" cy="1"/>
          </a:xfrm>
          <a:prstGeom prst="line">
            <a:avLst/>
          </a:prstGeom>
          <a:ln w="762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5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586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  <p:sp>
        <p:nvSpPr>
          <p:cNvPr id="587" name="Doccia o bagno?…"/>
          <p:cNvSpPr txBox="1"/>
          <p:nvPr/>
        </p:nvSpPr>
        <p:spPr>
          <a:xfrm>
            <a:off x="8899157" y="3140715"/>
            <a:ext cx="12355393" cy="8333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Doccia o bagno?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marL="228600" indent="-228600" algn="l" defTabSz="12700">
              <a:lnSpc>
                <a:spcPct val="9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Preferire la doccia al bagno</a:t>
            </a:r>
          </a:p>
          <a:p>
            <a:pPr marL="228600" indent="-228600" algn="l" defTabSz="12700">
              <a:lnSpc>
                <a:spcPct val="9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Il consumo d’acqua per un bagno può essere anche 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4 volte superiore</a:t>
            </a:r>
            <a:r>
              <a:t> rispetto a una doccia</a:t>
            </a:r>
          </a:p>
          <a:p>
            <a:pPr marL="228600" indent="-228600" algn="l" defTabSz="12700">
              <a:lnSpc>
                <a:spcPct val="9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Una vasca da bagno contiene 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100–160 litri</a:t>
            </a:r>
            <a:endParaRPr>
              <a:latin typeface="+mn-lt"/>
              <a:ea typeface="+mn-ea"/>
              <a:cs typeface="+mn-cs"/>
              <a:sym typeface="Helvetica Neue"/>
            </a:endParaRPr>
          </a:p>
          <a:p>
            <a:pPr marL="228600" indent="-228600" algn="l" defTabSz="12700">
              <a:lnSpc>
                <a:spcPct val="9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Una doccia di 5 minuti consuma 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75–90 litri</a:t>
            </a:r>
            <a:endParaRPr>
              <a:latin typeface="+mn-lt"/>
              <a:ea typeface="+mn-ea"/>
              <a:cs typeface="+mn-cs"/>
              <a:sym typeface="Helvetica Neue"/>
            </a:endParaR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endParaRPr b="1">
              <a:latin typeface="+mn-lt"/>
              <a:ea typeface="+mn-ea"/>
              <a:cs typeface="+mn-cs"/>
              <a:sym typeface="Helvetica Neue"/>
            </a:endParaR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Rubinetti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Installare rompigetto su tutti i rubinetti</a:t>
            </a: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Per una famiglia di 3 persone → risparmio annuo di circa 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6.000 litri d’acqua</a:t>
            </a:r>
            <a:r>
              <a:t> (pari al 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30%</a:t>
            </a:r>
            <a:r>
              <a:t>)</a:t>
            </a: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Un consumo minore d’acqua significa anche 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meno energia</a:t>
            </a:r>
            <a:r>
              <a:t> per chi usa un boiler elettrico</a:t>
            </a:r>
          </a:p>
        </p:txBody>
      </p:sp>
      <p:sp>
        <p:nvSpPr>
          <p:cNvPr id="588" name="VENTO"/>
          <p:cNvSpPr txBox="1"/>
          <p:nvPr/>
        </p:nvSpPr>
        <p:spPr>
          <a:xfrm>
            <a:off x="2601456" y="5691472"/>
            <a:ext cx="275817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VENTO</a:t>
            </a:r>
          </a:p>
        </p:txBody>
      </p:sp>
      <p:sp>
        <p:nvSpPr>
          <p:cNvPr id="589" name="Rettangolo arrotondato"/>
          <p:cNvSpPr/>
          <p:nvPr/>
        </p:nvSpPr>
        <p:spPr>
          <a:xfrm>
            <a:off x="2470042" y="3234512"/>
            <a:ext cx="4388332" cy="3360739"/>
          </a:xfrm>
          <a:prstGeom prst="roundRect">
            <a:avLst>
              <a:gd name="adj" fmla="val 9296"/>
            </a:avLst>
          </a:prstGeom>
          <a:solidFill>
            <a:srgbClr val="FFFFFF"/>
          </a:solidFill>
          <a:ln w="152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0" name="VENTO"/>
          <p:cNvSpPr txBox="1"/>
          <p:nvPr/>
        </p:nvSpPr>
        <p:spPr>
          <a:xfrm>
            <a:off x="2588756" y="9728907"/>
            <a:ext cx="275817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VENTO</a:t>
            </a:r>
          </a:p>
        </p:txBody>
      </p:sp>
      <p:sp>
        <p:nvSpPr>
          <p:cNvPr id="591" name="Rettangolo arrotondato"/>
          <p:cNvSpPr/>
          <p:nvPr/>
        </p:nvSpPr>
        <p:spPr>
          <a:xfrm>
            <a:off x="2470042" y="7525947"/>
            <a:ext cx="4388332" cy="3360739"/>
          </a:xfrm>
          <a:prstGeom prst="roundRect">
            <a:avLst>
              <a:gd name="adj" fmla="val 9296"/>
            </a:avLst>
          </a:prstGeom>
          <a:solidFill>
            <a:srgbClr val="FFFFFF"/>
          </a:solidFill>
          <a:ln w="152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92" name="faucet.png" descr="fauce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5087" y="8085161"/>
            <a:ext cx="2728648" cy="2728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shower.png" descr="show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5122" y="3811680"/>
            <a:ext cx="2758170" cy="2758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6" name="Buone pratiche quotidiane"/>
          <p:cNvSpPr txBox="1"/>
          <p:nvPr/>
        </p:nvSpPr>
        <p:spPr>
          <a:xfrm>
            <a:off x="1564788" y="939800"/>
            <a:ext cx="1196332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chemeClr val="accent1">
                    <a:lumOff val="-13575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Buone pratiche quotidiane</a:t>
            </a:r>
          </a:p>
        </p:txBody>
      </p:sp>
      <p:sp>
        <p:nvSpPr>
          <p:cNvPr id="597" name="Linea"/>
          <p:cNvSpPr/>
          <p:nvPr/>
        </p:nvSpPr>
        <p:spPr>
          <a:xfrm>
            <a:off x="1636777" y="2022150"/>
            <a:ext cx="12983762" cy="1"/>
          </a:xfrm>
          <a:prstGeom prst="line">
            <a:avLst/>
          </a:prstGeom>
          <a:ln w="762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8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599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  <p:sp>
        <p:nvSpPr>
          <p:cNvPr id="600" name="Lavare i piatti…"/>
          <p:cNvSpPr txBox="1"/>
          <p:nvPr/>
        </p:nvSpPr>
        <p:spPr>
          <a:xfrm>
            <a:off x="8899157" y="3405505"/>
            <a:ext cx="14019787" cy="690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Lavare i piatti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Secondo l’Università di Bonn (Germania), lavare a mano consuma in media 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49 litri d’acqua</a:t>
            </a:r>
            <a:endParaRPr>
              <a:latin typeface="+mn-lt"/>
              <a:ea typeface="+mn-ea"/>
              <a:cs typeface="+mn-cs"/>
              <a:sym typeface="Helvetica Neue"/>
            </a:endParaRP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La lavastoviglie ne consuma in media solo 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10 litri</a:t>
            </a:r>
            <a:endParaRPr>
              <a:latin typeface="+mn-lt"/>
              <a:ea typeface="+mn-ea"/>
              <a:cs typeface="+mn-cs"/>
              <a:sym typeface="Helvetica Neue"/>
            </a:endParaRP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L’idea che lavare a mano sia più economico 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non è corretta</a:t>
            </a:r>
            <a:endParaRPr>
              <a:latin typeface="+mn-lt"/>
              <a:ea typeface="+mn-ea"/>
              <a:cs typeface="+mn-cs"/>
              <a:sym typeface="Helvetica Neue"/>
            </a:endParaR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endParaRPr>
              <a:latin typeface="+mn-lt"/>
              <a:ea typeface="+mn-ea"/>
              <a:cs typeface="+mn-cs"/>
              <a:sym typeface="Helvetica Neue"/>
            </a:endParaR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endParaRPr>
              <a:latin typeface="+mn-lt"/>
              <a:ea typeface="+mn-ea"/>
              <a:cs typeface="+mn-cs"/>
              <a:sym typeface="Helvetica Neue"/>
            </a:endParaR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endParaRPr b="1">
              <a:latin typeface="+mn-lt"/>
              <a:ea typeface="+mn-ea"/>
              <a:cs typeface="+mn-cs"/>
              <a:sym typeface="Helvetica Neue"/>
            </a:endParaR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Lavare i denti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508000" indent="-508000" algn="l" defTabSz="12700">
              <a:lnSpc>
                <a:spcPct val="90000"/>
              </a:lnSpc>
              <a:buSzPct val="123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Chiudere il rubinetto mentre ci si lava i denti permette di risparmiare 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6 litri d’acqua ogni minuto</a:t>
            </a:r>
          </a:p>
        </p:txBody>
      </p:sp>
      <p:sp>
        <p:nvSpPr>
          <p:cNvPr id="601" name="VENTO"/>
          <p:cNvSpPr txBox="1"/>
          <p:nvPr/>
        </p:nvSpPr>
        <p:spPr>
          <a:xfrm>
            <a:off x="2601456" y="5691472"/>
            <a:ext cx="275817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VENTO</a:t>
            </a:r>
          </a:p>
        </p:txBody>
      </p:sp>
      <p:sp>
        <p:nvSpPr>
          <p:cNvPr id="602" name="Rettangolo arrotondato"/>
          <p:cNvSpPr/>
          <p:nvPr/>
        </p:nvSpPr>
        <p:spPr>
          <a:xfrm>
            <a:off x="2470042" y="3234512"/>
            <a:ext cx="4388332" cy="3360739"/>
          </a:xfrm>
          <a:prstGeom prst="roundRect">
            <a:avLst>
              <a:gd name="adj" fmla="val 9296"/>
            </a:avLst>
          </a:prstGeom>
          <a:solidFill>
            <a:srgbClr val="FFFFFF"/>
          </a:solidFill>
          <a:ln w="152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03" name="VENTO"/>
          <p:cNvSpPr txBox="1"/>
          <p:nvPr/>
        </p:nvSpPr>
        <p:spPr>
          <a:xfrm>
            <a:off x="2588756" y="9728907"/>
            <a:ext cx="275817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VENTO</a:t>
            </a:r>
          </a:p>
        </p:txBody>
      </p:sp>
      <p:sp>
        <p:nvSpPr>
          <p:cNvPr id="604" name="Rettangolo arrotondato"/>
          <p:cNvSpPr/>
          <p:nvPr/>
        </p:nvSpPr>
        <p:spPr>
          <a:xfrm>
            <a:off x="2470042" y="7525947"/>
            <a:ext cx="4388332" cy="3360739"/>
          </a:xfrm>
          <a:prstGeom prst="roundRect">
            <a:avLst>
              <a:gd name="adj" fmla="val 9296"/>
            </a:avLst>
          </a:prstGeom>
          <a:solidFill>
            <a:srgbClr val="FFFFFF"/>
          </a:solidFill>
          <a:ln w="152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05" name="brush-teeth.png" descr="brush-teet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7590" y="7929911"/>
            <a:ext cx="2946192" cy="2946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dishwasher.png" descr="dishwash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22630" y="3853503"/>
            <a:ext cx="2283155" cy="2283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ttangolo"/>
          <p:cNvSpPr/>
          <p:nvPr/>
        </p:nvSpPr>
        <p:spPr>
          <a:xfrm>
            <a:off x="-524982" y="-12944"/>
            <a:ext cx="25433964" cy="14184064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9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" name="1. Energia"/>
          <p:cNvSpPr txBox="1"/>
          <p:nvPr/>
        </p:nvSpPr>
        <p:spPr>
          <a:xfrm>
            <a:off x="1605676" y="5194299"/>
            <a:ext cx="10075645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800">
                <a:solidFill>
                  <a:srgbClr val="FFFFFF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1. Energia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Abbiamo parlato di:"/>
          <p:cNvSpPr txBox="1"/>
          <p:nvPr/>
        </p:nvSpPr>
        <p:spPr>
          <a:xfrm>
            <a:off x="1549035" y="819150"/>
            <a:ext cx="1055592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64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Abbiamo parlato di:</a:t>
            </a:r>
          </a:p>
        </p:txBody>
      </p:sp>
      <p:sp>
        <p:nvSpPr>
          <p:cNvPr id="609" name="Rettangolo arrotondato"/>
          <p:cNvSpPr/>
          <p:nvPr/>
        </p:nvSpPr>
        <p:spPr>
          <a:xfrm>
            <a:off x="7303546" y="5203224"/>
            <a:ext cx="4062836" cy="5212009"/>
          </a:xfrm>
          <a:prstGeom prst="roundRect">
            <a:avLst>
              <a:gd name="adj" fmla="val 10139"/>
            </a:avLst>
          </a:prstGeom>
          <a:solidFill>
            <a:srgbClr val="FFFFFF"/>
          </a:solidFill>
          <a:ln w="152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10" name="Riscaldamento…"/>
          <p:cNvSpPr txBox="1"/>
          <p:nvPr/>
        </p:nvSpPr>
        <p:spPr>
          <a:xfrm>
            <a:off x="7287947" y="5651755"/>
            <a:ext cx="4094034" cy="1673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>
                <a:solidFill>
                  <a:srgbClr val="EE220D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Riscaldamento</a:t>
            </a:r>
          </a:p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>
                <a:solidFill>
                  <a:srgbClr val="EE220D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globale</a:t>
            </a:r>
          </a:p>
        </p:txBody>
      </p:sp>
      <p:pic>
        <p:nvPicPr>
          <p:cNvPr id="611" name="Temperature_256px.png" descr="Temperature_256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9696" y="-6416795"/>
            <a:ext cx="1314603" cy="1878004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Rettangolo arrotondato"/>
          <p:cNvSpPr/>
          <p:nvPr/>
        </p:nvSpPr>
        <p:spPr>
          <a:xfrm>
            <a:off x="1632073" y="5279425"/>
            <a:ext cx="3944038" cy="5059608"/>
          </a:xfrm>
          <a:prstGeom prst="roundRect">
            <a:avLst>
              <a:gd name="adj" fmla="val 10139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13" name="Energia"/>
          <p:cNvSpPr txBox="1"/>
          <p:nvPr/>
        </p:nvSpPr>
        <p:spPr>
          <a:xfrm>
            <a:off x="1616930" y="5714840"/>
            <a:ext cx="3974323" cy="99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>
                <a:solidFill>
                  <a:schemeClr val="accent4">
                    <a:hueOff val="-476017"/>
                    <a:lumOff val="-10042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Energia</a:t>
            </a:r>
          </a:p>
        </p:txBody>
      </p:sp>
      <p:sp>
        <p:nvSpPr>
          <p:cNvPr id="614" name="Rettangolo arrotondato"/>
          <p:cNvSpPr/>
          <p:nvPr/>
        </p:nvSpPr>
        <p:spPr>
          <a:xfrm>
            <a:off x="13017617" y="5203224"/>
            <a:ext cx="4062836" cy="5212009"/>
          </a:xfrm>
          <a:prstGeom prst="roundRect">
            <a:avLst>
              <a:gd name="adj" fmla="val 1013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15" name="Transizione…"/>
          <p:cNvSpPr txBox="1"/>
          <p:nvPr/>
        </p:nvSpPr>
        <p:spPr>
          <a:xfrm>
            <a:off x="12637333" y="5642041"/>
            <a:ext cx="4823406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>
                <a:solidFill>
                  <a:srgbClr val="02814C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Transizione</a:t>
            </a:r>
          </a:p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>
                <a:solidFill>
                  <a:srgbClr val="02814C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energetica</a:t>
            </a:r>
          </a:p>
        </p:txBody>
      </p:sp>
      <p:sp>
        <p:nvSpPr>
          <p:cNvPr id="616" name="Rettangolo arrotondato"/>
          <p:cNvSpPr/>
          <p:nvPr/>
        </p:nvSpPr>
        <p:spPr>
          <a:xfrm>
            <a:off x="18731690" y="5203224"/>
            <a:ext cx="4062836" cy="5212009"/>
          </a:xfrm>
          <a:prstGeom prst="roundRect">
            <a:avLst>
              <a:gd name="adj" fmla="val 10139"/>
            </a:avLst>
          </a:prstGeom>
          <a:solidFill>
            <a:srgbClr val="FFFFFF"/>
          </a:solidFill>
          <a:ln w="152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17" name="Lightbulb 2_256px.png" descr="Lightbulb 2_256p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95486" y="-4972447"/>
            <a:ext cx="1752804" cy="1878004"/>
          </a:xfrm>
          <a:prstGeom prst="rect">
            <a:avLst/>
          </a:prstGeom>
          <a:ln w="12700">
            <a:miter lim="400000"/>
          </a:ln>
        </p:spPr>
      </p:pic>
      <p:sp>
        <p:nvSpPr>
          <p:cNvPr id="618" name="Efficienza…"/>
          <p:cNvSpPr txBox="1"/>
          <p:nvPr/>
        </p:nvSpPr>
        <p:spPr>
          <a:xfrm>
            <a:off x="18351405" y="5642041"/>
            <a:ext cx="4823407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>
                <a:solidFill>
                  <a:schemeClr val="accent1">
                    <a:lumOff val="-13575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Efficienza</a:t>
            </a:r>
          </a:p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>
                <a:solidFill>
                  <a:schemeClr val="accent1">
                    <a:lumOff val="-13575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energetica</a:t>
            </a:r>
          </a:p>
        </p:txBody>
      </p:sp>
      <p:sp>
        <p:nvSpPr>
          <p:cNvPr id="619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620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  <p:sp>
        <p:nvSpPr>
          <p:cNvPr id="621" name="Freccia 2"/>
          <p:cNvSpPr/>
          <p:nvPr/>
        </p:nvSpPr>
        <p:spPr>
          <a:xfrm>
            <a:off x="14010155" y="7746982"/>
            <a:ext cx="2077761" cy="167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49" y="0"/>
                </a:moveTo>
                <a:cubicBezTo>
                  <a:pt x="8457" y="0"/>
                  <a:pt x="6373" y="1103"/>
                  <a:pt x="4819" y="2903"/>
                </a:cubicBezTo>
                <a:lnTo>
                  <a:pt x="6744" y="6147"/>
                </a:lnTo>
                <a:cubicBezTo>
                  <a:pt x="7744" y="4819"/>
                  <a:pt x="9169" y="3989"/>
                  <a:pt x="10749" y="3989"/>
                </a:cubicBezTo>
                <a:cubicBezTo>
                  <a:pt x="13751" y="3989"/>
                  <a:pt x="16189" y="6985"/>
                  <a:pt x="16232" y="10700"/>
                </a:cubicBezTo>
                <a:lnTo>
                  <a:pt x="14265" y="10700"/>
                </a:lnTo>
                <a:lnTo>
                  <a:pt x="17933" y="16883"/>
                </a:lnTo>
                <a:lnTo>
                  <a:pt x="21600" y="10700"/>
                </a:lnTo>
                <a:lnTo>
                  <a:pt x="19444" y="10700"/>
                </a:lnTo>
                <a:cubicBezTo>
                  <a:pt x="19401" y="4782"/>
                  <a:pt x="15525" y="0"/>
                  <a:pt x="10749" y="0"/>
                </a:cubicBezTo>
                <a:close/>
                <a:moveTo>
                  <a:pt x="3667" y="4515"/>
                </a:moveTo>
                <a:lnTo>
                  <a:pt x="0" y="10700"/>
                </a:lnTo>
                <a:lnTo>
                  <a:pt x="2054" y="10700"/>
                </a:lnTo>
                <a:cubicBezTo>
                  <a:pt x="2053" y="10733"/>
                  <a:pt x="2054" y="10767"/>
                  <a:pt x="2054" y="10801"/>
                </a:cubicBezTo>
                <a:cubicBezTo>
                  <a:pt x="2054" y="16766"/>
                  <a:pt x="5946" y="21600"/>
                  <a:pt x="10749" y="21600"/>
                </a:cubicBezTo>
                <a:cubicBezTo>
                  <a:pt x="13080" y="21600"/>
                  <a:pt x="15197" y="20461"/>
                  <a:pt x="16759" y="18607"/>
                </a:cubicBezTo>
                <a:lnTo>
                  <a:pt x="14814" y="15375"/>
                </a:lnTo>
                <a:cubicBezTo>
                  <a:pt x="13811" y="16749"/>
                  <a:pt x="12360" y="17611"/>
                  <a:pt x="10749" y="17611"/>
                </a:cubicBezTo>
                <a:cubicBezTo>
                  <a:pt x="7720" y="17611"/>
                  <a:pt x="5266" y="14563"/>
                  <a:pt x="5266" y="10801"/>
                </a:cubicBezTo>
                <a:cubicBezTo>
                  <a:pt x="5266" y="10767"/>
                  <a:pt x="5265" y="10733"/>
                  <a:pt x="5266" y="10700"/>
                </a:cubicBezTo>
                <a:lnTo>
                  <a:pt x="7335" y="10700"/>
                </a:lnTo>
                <a:lnTo>
                  <a:pt x="3667" y="4515"/>
                </a:lnTo>
                <a:close/>
              </a:path>
            </a:pathLst>
          </a:custGeom>
          <a:solidFill>
            <a:srgbClr val="0281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624" name="Raggruppa"/>
          <p:cNvGrpSpPr/>
          <p:nvPr/>
        </p:nvGrpSpPr>
        <p:grpSpPr>
          <a:xfrm>
            <a:off x="19960719" y="7578937"/>
            <a:ext cx="1604780" cy="2222098"/>
            <a:chOff x="0" y="0"/>
            <a:chExt cx="1604778" cy="2222097"/>
          </a:xfrm>
        </p:grpSpPr>
        <p:sp>
          <p:nvSpPr>
            <p:cNvPr id="622" name="Forma"/>
            <p:cNvSpPr/>
            <p:nvPr/>
          </p:nvSpPr>
          <p:spPr>
            <a:xfrm>
              <a:off x="0" y="0"/>
              <a:ext cx="1604779" cy="222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23" name="Simbolo dingbat trifoglio"/>
            <p:cNvSpPr/>
            <p:nvPr/>
          </p:nvSpPr>
          <p:spPr>
            <a:xfrm>
              <a:off x="283347" y="321526"/>
              <a:ext cx="1038085" cy="1024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444" fill="norm" stroke="1" extrusionOk="0">
                  <a:moveTo>
                    <a:pt x="11639" y="0"/>
                  </a:moveTo>
                  <a:cubicBezTo>
                    <a:pt x="10695" y="-3"/>
                    <a:pt x="9751" y="363"/>
                    <a:pt x="9142" y="1113"/>
                  </a:cubicBezTo>
                  <a:cubicBezTo>
                    <a:pt x="9012" y="1273"/>
                    <a:pt x="8868" y="1465"/>
                    <a:pt x="8664" y="1463"/>
                  </a:cubicBezTo>
                  <a:cubicBezTo>
                    <a:pt x="8578" y="1462"/>
                    <a:pt x="8496" y="1425"/>
                    <a:pt x="8418" y="1388"/>
                  </a:cubicBezTo>
                  <a:cubicBezTo>
                    <a:pt x="7469" y="943"/>
                    <a:pt x="6249" y="571"/>
                    <a:pt x="5272" y="1151"/>
                  </a:cubicBezTo>
                  <a:cubicBezTo>
                    <a:pt x="3834" y="2002"/>
                    <a:pt x="3449" y="3924"/>
                    <a:pt x="4065" y="5426"/>
                  </a:cubicBezTo>
                  <a:cubicBezTo>
                    <a:pt x="4556" y="6621"/>
                    <a:pt x="5568" y="7496"/>
                    <a:pt x="6553" y="8267"/>
                  </a:cubicBezTo>
                  <a:cubicBezTo>
                    <a:pt x="7658" y="9131"/>
                    <a:pt x="8873" y="9857"/>
                    <a:pt x="10170" y="10380"/>
                  </a:cubicBezTo>
                  <a:cubicBezTo>
                    <a:pt x="10165" y="10396"/>
                    <a:pt x="10162" y="10415"/>
                    <a:pt x="10157" y="10432"/>
                  </a:cubicBezTo>
                  <a:cubicBezTo>
                    <a:pt x="10082" y="10335"/>
                    <a:pt x="9458" y="10139"/>
                    <a:pt x="9379" y="10109"/>
                  </a:cubicBezTo>
                  <a:cubicBezTo>
                    <a:pt x="9094" y="9999"/>
                    <a:pt x="8802" y="9909"/>
                    <a:pt x="8506" y="9832"/>
                  </a:cubicBezTo>
                  <a:cubicBezTo>
                    <a:pt x="7637" y="9606"/>
                    <a:pt x="6717" y="9480"/>
                    <a:pt x="5808" y="9450"/>
                  </a:cubicBezTo>
                  <a:cubicBezTo>
                    <a:pt x="5505" y="9441"/>
                    <a:pt x="5204" y="9442"/>
                    <a:pt x="4906" y="9454"/>
                  </a:cubicBezTo>
                  <a:cubicBezTo>
                    <a:pt x="3402" y="9514"/>
                    <a:pt x="1776" y="9986"/>
                    <a:pt x="774" y="11199"/>
                  </a:cubicBezTo>
                  <a:cubicBezTo>
                    <a:pt x="551" y="11470"/>
                    <a:pt x="367" y="11776"/>
                    <a:pt x="243" y="12106"/>
                  </a:cubicBezTo>
                  <a:cubicBezTo>
                    <a:pt x="-129" y="13093"/>
                    <a:pt x="-64" y="14289"/>
                    <a:pt x="368" y="15246"/>
                  </a:cubicBezTo>
                  <a:cubicBezTo>
                    <a:pt x="712" y="16010"/>
                    <a:pt x="1330" y="16763"/>
                    <a:pt x="2188" y="16898"/>
                  </a:cubicBezTo>
                  <a:cubicBezTo>
                    <a:pt x="2393" y="16930"/>
                    <a:pt x="2625" y="16937"/>
                    <a:pt x="2771" y="17088"/>
                  </a:cubicBezTo>
                  <a:cubicBezTo>
                    <a:pt x="2898" y="17220"/>
                    <a:pt x="2917" y="17422"/>
                    <a:pt x="2909" y="17606"/>
                  </a:cubicBezTo>
                  <a:cubicBezTo>
                    <a:pt x="2864" y="18616"/>
                    <a:pt x="3234" y="19817"/>
                    <a:pt x="4131" y="20365"/>
                  </a:cubicBezTo>
                  <a:cubicBezTo>
                    <a:pt x="4605" y="20654"/>
                    <a:pt x="5172" y="20746"/>
                    <a:pt x="5716" y="20722"/>
                  </a:cubicBezTo>
                  <a:cubicBezTo>
                    <a:pt x="7191" y="20658"/>
                    <a:pt x="8412" y="19740"/>
                    <a:pt x="9230" y="18542"/>
                  </a:cubicBezTo>
                  <a:cubicBezTo>
                    <a:pt x="10178" y="17154"/>
                    <a:pt x="10663" y="15452"/>
                    <a:pt x="10595" y="13763"/>
                  </a:cubicBezTo>
                  <a:cubicBezTo>
                    <a:pt x="10583" y="13476"/>
                    <a:pt x="10571" y="13197"/>
                    <a:pt x="10556" y="12922"/>
                  </a:cubicBezTo>
                  <a:cubicBezTo>
                    <a:pt x="10570" y="12951"/>
                    <a:pt x="10599" y="12991"/>
                    <a:pt x="10602" y="13015"/>
                  </a:cubicBezTo>
                  <a:cubicBezTo>
                    <a:pt x="10839" y="14750"/>
                    <a:pt x="11719" y="18989"/>
                    <a:pt x="9002" y="21150"/>
                  </a:cubicBezTo>
                  <a:cubicBezTo>
                    <a:pt x="8670" y="21415"/>
                    <a:pt x="9921" y="21597"/>
                    <a:pt x="10381" y="21263"/>
                  </a:cubicBezTo>
                  <a:cubicBezTo>
                    <a:pt x="11362" y="20550"/>
                    <a:pt x="11608" y="18777"/>
                    <a:pt x="11696" y="17184"/>
                  </a:cubicBezTo>
                  <a:cubicBezTo>
                    <a:pt x="11781" y="15648"/>
                    <a:pt x="11600" y="14537"/>
                    <a:pt x="11269" y="12630"/>
                  </a:cubicBezTo>
                  <a:cubicBezTo>
                    <a:pt x="11951" y="14885"/>
                    <a:pt x="13043" y="17250"/>
                    <a:pt x="14993" y="18635"/>
                  </a:cubicBezTo>
                  <a:cubicBezTo>
                    <a:pt x="16072" y="19402"/>
                    <a:pt x="17427" y="19567"/>
                    <a:pt x="18551" y="18800"/>
                  </a:cubicBezTo>
                  <a:cubicBezTo>
                    <a:pt x="19117" y="18413"/>
                    <a:pt x="19560" y="17853"/>
                    <a:pt x="19862" y="17231"/>
                  </a:cubicBezTo>
                  <a:cubicBezTo>
                    <a:pt x="20278" y="16373"/>
                    <a:pt x="20420" y="15300"/>
                    <a:pt x="19934" y="14481"/>
                  </a:cubicBezTo>
                  <a:cubicBezTo>
                    <a:pt x="19782" y="14226"/>
                    <a:pt x="19567" y="13954"/>
                    <a:pt x="19649" y="13668"/>
                  </a:cubicBezTo>
                  <a:cubicBezTo>
                    <a:pt x="19706" y="13468"/>
                    <a:pt x="19892" y="13341"/>
                    <a:pt x="20055" y="13215"/>
                  </a:cubicBezTo>
                  <a:cubicBezTo>
                    <a:pt x="20962" y="12516"/>
                    <a:pt x="21471" y="11318"/>
                    <a:pt x="21351" y="10167"/>
                  </a:cubicBezTo>
                  <a:cubicBezTo>
                    <a:pt x="21211" y="8822"/>
                    <a:pt x="20232" y="7653"/>
                    <a:pt x="18948" y="7305"/>
                  </a:cubicBezTo>
                  <a:cubicBezTo>
                    <a:pt x="18560" y="7200"/>
                    <a:pt x="18158" y="7163"/>
                    <a:pt x="17757" y="7174"/>
                  </a:cubicBezTo>
                  <a:cubicBezTo>
                    <a:pt x="17355" y="7186"/>
                    <a:pt x="16952" y="7249"/>
                    <a:pt x="16561" y="7345"/>
                  </a:cubicBezTo>
                  <a:cubicBezTo>
                    <a:pt x="14553" y="7839"/>
                    <a:pt x="12404" y="9092"/>
                    <a:pt x="10824" y="10470"/>
                  </a:cubicBezTo>
                  <a:cubicBezTo>
                    <a:pt x="10823" y="10466"/>
                    <a:pt x="10822" y="10463"/>
                    <a:pt x="10821" y="10459"/>
                  </a:cubicBezTo>
                  <a:cubicBezTo>
                    <a:pt x="12469" y="9075"/>
                    <a:pt x="14105" y="7653"/>
                    <a:pt x="14794" y="5856"/>
                  </a:cubicBezTo>
                  <a:cubicBezTo>
                    <a:pt x="15511" y="3987"/>
                    <a:pt x="15461" y="1573"/>
                    <a:pt x="13268" y="402"/>
                  </a:cubicBezTo>
                  <a:cubicBezTo>
                    <a:pt x="12772" y="138"/>
                    <a:pt x="12206" y="2"/>
                    <a:pt x="1163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628" name="Raggruppa"/>
          <p:cNvGrpSpPr/>
          <p:nvPr/>
        </p:nvGrpSpPr>
        <p:grpSpPr>
          <a:xfrm>
            <a:off x="8510280" y="7388944"/>
            <a:ext cx="1503774" cy="2389102"/>
            <a:chOff x="0" y="0"/>
            <a:chExt cx="1503772" cy="2389100"/>
          </a:xfrm>
        </p:grpSpPr>
        <p:sp>
          <p:nvSpPr>
            <p:cNvPr id="625" name="Forma"/>
            <p:cNvSpPr/>
            <p:nvPr/>
          </p:nvSpPr>
          <p:spPr>
            <a:xfrm>
              <a:off x="511894" y="0"/>
              <a:ext cx="991879" cy="238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870" y="0"/>
                    <a:pt x="5496" y="838"/>
                    <a:pt x="5496" y="1871"/>
                  </a:cubicBezTo>
                  <a:lnTo>
                    <a:pt x="5496" y="3544"/>
                  </a:lnTo>
                  <a:lnTo>
                    <a:pt x="9466" y="3544"/>
                  </a:lnTo>
                  <a:cubicBezTo>
                    <a:pt x="9886" y="3544"/>
                    <a:pt x="10226" y="3664"/>
                    <a:pt x="10226" y="3812"/>
                  </a:cubicBezTo>
                  <a:cubicBezTo>
                    <a:pt x="10226" y="3960"/>
                    <a:pt x="9886" y="4080"/>
                    <a:pt x="9466" y="4080"/>
                  </a:cubicBezTo>
                  <a:lnTo>
                    <a:pt x="5496" y="4080"/>
                  </a:lnTo>
                  <a:lnTo>
                    <a:pt x="5496" y="5464"/>
                  </a:lnTo>
                  <a:lnTo>
                    <a:pt x="7380" y="5464"/>
                  </a:lnTo>
                  <a:cubicBezTo>
                    <a:pt x="7801" y="5464"/>
                    <a:pt x="8141" y="5584"/>
                    <a:pt x="8141" y="5732"/>
                  </a:cubicBezTo>
                  <a:cubicBezTo>
                    <a:pt x="8141" y="5881"/>
                    <a:pt x="7801" y="6001"/>
                    <a:pt x="7380" y="6001"/>
                  </a:cubicBezTo>
                  <a:lnTo>
                    <a:pt x="5496" y="6001"/>
                  </a:lnTo>
                  <a:lnTo>
                    <a:pt x="5496" y="7511"/>
                  </a:lnTo>
                  <a:lnTo>
                    <a:pt x="9322" y="7511"/>
                  </a:lnTo>
                  <a:cubicBezTo>
                    <a:pt x="9742" y="7511"/>
                    <a:pt x="10083" y="7631"/>
                    <a:pt x="10083" y="7779"/>
                  </a:cubicBezTo>
                  <a:cubicBezTo>
                    <a:pt x="10083" y="7928"/>
                    <a:pt x="9743" y="8049"/>
                    <a:pt x="9322" y="8049"/>
                  </a:cubicBezTo>
                  <a:lnTo>
                    <a:pt x="5496" y="8049"/>
                  </a:lnTo>
                  <a:lnTo>
                    <a:pt x="5496" y="9511"/>
                  </a:lnTo>
                  <a:lnTo>
                    <a:pt x="7380" y="9511"/>
                  </a:lnTo>
                  <a:cubicBezTo>
                    <a:pt x="7801" y="9511"/>
                    <a:pt x="8141" y="9631"/>
                    <a:pt x="8141" y="9779"/>
                  </a:cubicBezTo>
                  <a:cubicBezTo>
                    <a:pt x="8141" y="9927"/>
                    <a:pt x="7801" y="10047"/>
                    <a:pt x="7380" y="10047"/>
                  </a:cubicBezTo>
                  <a:lnTo>
                    <a:pt x="5496" y="10047"/>
                  </a:lnTo>
                  <a:lnTo>
                    <a:pt x="5496" y="11450"/>
                  </a:lnTo>
                  <a:lnTo>
                    <a:pt x="9322" y="11450"/>
                  </a:lnTo>
                  <a:cubicBezTo>
                    <a:pt x="9742" y="11450"/>
                    <a:pt x="10083" y="11571"/>
                    <a:pt x="10083" y="11720"/>
                  </a:cubicBezTo>
                  <a:cubicBezTo>
                    <a:pt x="10083" y="11868"/>
                    <a:pt x="9743" y="11988"/>
                    <a:pt x="9322" y="11988"/>
                  </a:cubicBezTo>
                  <a:lnTo>
                    <a:pt x="5496" y="11988"/>
                  </a:lnTo>
                  <a:lnTo>
                    <a:pt x="5496" y="14474"/>
                  </a:lnTo>
                  <a:cubicBezTo>
                    <a:pt x="2219" y="15128"/>
                    <a:pt x="0" y="16367"/>
                    <a:pt x="0" y="17790"/>
                  </a:cubicBezTo>
                  <a:cubicBezTo>
                    <a:pt x="0" y="19894"/>
                    <a:pt x="4836" y="21600"/>
                    <a:pt x="10800" y="21600"/>
                  </a:cubicBezTo>
                  <a:cubicBezTo>
                    <a:pt x="16764" y="21600"/>
                    <a:pt x="21600" y="19894"/>
                    <a:pt x="21600" y="17790"/>
                  </a:cubicBezTo>
                  <a:cubicBezTo>
                    <a:pt x="21600" y="16367"/>
                    <a:pt x="19381" y="15128"/>
                    <a:pt x="16104" y="14474"/>
                  </a:cubicBezTo>
                  <a:lnTo>
                    <a:pt x="16104" y="1871"/>
                  </a:lnTo>
                  <a:cubicBezTo>
                    <a:pt x="16104" y="838"/>
                    <a:pt x="13730" y="0"/>
                    <a:pt x="10800" y="0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26" name="Cerchio"/>
            <p:cNvSpPr/>
            <p:nvPr/>
          </p:nvSpPr>
          <p:spPr>
            <a:xfrm>
              <a:off x="760167" y="1706352"/>
              <a:ext cx="495334" cy="495334"/>
            </a:xfrm>
            <a:prstGeom prst="ellipse">
              <a:avLst/>
            </a:prstGeom>
            <a:solidFill>
              <a:srgbClr val="FFFFFF"/>
            </a:solidFill>
            <a:ln w="1778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27" name="Cerchio"/>
            <p:cNvSpPr/>
            <p:nvPr/>
          </p:nvSpPr>
          <p:spPr>
            <a:xfrm>
              <a:off x="0" y="190759"/>
              <a:ext cx="495334" cy="495334"/>
            </a:xfrm>
            <a:prstGeom prst="ellipse">
              <a:avLst/>
            </a:prstGeom>
            <a:noFill/>
            <a:ln w="1778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629" name="Lampo"/>
          <p:cNvSpPr/>
          <p:nvPr/>
        </p:nvSpPr>
        <p:spPr>
          <a:xfrm>
            <a:off x="2884967" y="6978711"/>
            <a:ext cx="1314603" cy="2552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3" fill="norm" stroke="1" extrusionOk="0">
                <a:moveTo>
                  <a:pt x="19015" y="0"/>
                </a:moveTo>
                <a:lnTo>
                  <a:pt x="0" y="12374"/>
                </a:lnTo>
                <a:lnTo>
                  <a:pt x="9106" y="12448"/>
                </a:lnTo>
                <a:cubicBezTo>
                  <a:pt x="9106" y="12448"/>
                  <a:pt x="3935" y="21161"/>
                  <a:pt x="3791" y="21380"/>
                </a:cubicBezTo>
                <a:cubicBezTo>
                  <a:pt x="3648" y="21600"/>
                  <a:pt x="21600" y="9446"/>
                  <a:pt x="21600" y="9446"/>
                </a:cubicBezTo>
                <a:lnTo>
                  <a:pt x="12838" y="9446"/>
                </a:lnTo>
                <a:lnTo>
                  <a:pt x="19015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0" name="1."/>
          <p:cNvSpPr txBox="1"/>
          <p:nvPr/>
        </p:nvSpPr>
        <p:spPr>
          <a:xfrm>
            <a:off x="1549035" y="2714545"/>
            <a:ext cx="4094034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800">
                <a:solidFill>
                  <a:schemeClr val="accent4">
                    <a:hueOff val="-476017"/>
                    <a:lumOff val="-10042"/>
                  </a:schemeClr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1.</a:t>
            </a:r>
          </a:p>
        </p:txBody>
      </p:sp>
      <p:sp>
        <p:nvSpPr>
          <p:cNvPr id="631" name="2."/>
          <p:cNvSpPr txBox="1"/>
          <p:nvPr/>
        </p:nvSpPr>
        <p:spPr>
          <a:xfrm>
            <a:off x="7215150" y="2714545"/>
            <a:ext cx="4094034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2.</a:t>
            </a:r>
          </a:p>
        </p:txBody>
      </p:sp>
      <p:sp>
        <p:nvSpPr>
          <p:cNvPr id="632" name="3."/>
          <p:cNvSpPr txBox="1"/>
          <p:nvPr/>
        </p:nvSpPr>
        <p:spPr>
          <a:xfrm>
            <a:off x="12872023" y="2714545"/>
            <a:ext cx="4094035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800">
                <a:solidFill>
                  <a:srgbClr val="02814C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3.</a:t>
            </a:r>
          </a:p>
        </p:txBody>
      </p:sp>
      <p:sp>
        <p:nvSpPr>
          <p:cNvPr id="633" name="4."/>
          <p:cNvSpPr txBox="1"/>
          <p:nvPr/>
        </p:nvSpPr>
        <p:spPr>
          <a:xfrm>
            <a:off x="18528896" y="2714545"/>
            <a:ext cx="4094035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800">
                <a:solidFill>
                  <a:schemeClr val="accent1">
                    <a:lumOff val="-13575"/>
                  </a:schemeClr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4.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Linea di collegamento"/>
          <p:cNvSpPr/>
          <p:nvPr/>
        </p:nvSpPr>
        <p:spPr>
          <a:xfrm>
            <a:off x="-1452080" y="-759112"/>
            <a:ext cx="11519793" cy="10929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962" y="8894"/>
                  <a:pt x="8162" y="1694"/>
                  <a:pt x="21600" y="0"/>
                </a:cubicBezTo>
              </a:path>
            </a:pathLst>
          </a:custGeom>
          <a:ln w="152400">
            <a:solidFill>
              <a:srgbClr val="F5E33E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636" name="Ma la lezione più importante è che ognuno di noi ha un ruolo.…"/>
          <p:cNvSpPr txBox="1"/>
          <p:nvPr/>
        </p:nvSpPr>
        <p:spPr>
          <a:xfrm>
            <a:off x="1549035" y="4560667"/>
            <a:ext cx="21381682" cy="3934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8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Ma la lezione più importante è che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ognuno di noi ha un ruolo</a:t>
            </a:r>
            <a:r>
              <a:t>.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8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8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Conoscere </a:t>
            </a: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l’energia</a:t>
            </a:r>
            <a:r>
              <a:t> significa 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imparare a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usarla bene</a:t>
            </a:r>
            <a:r>
              <a:t>.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8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8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>
                <a:latin typeface="Manrope Bold"/>
                <a:ea typeface="Manrope Bold"/>
                <a:cs typeface="Manrope Bold"/>
                <a:sym typeface="Manrope Bold"/>
              </a:rPr>
              <a:t>Proteggere l’ambiente</a:t>
            </a:r>
            <a:r>
              <a:t> significa 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proteggere il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nostro futuro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.</a:t>
            </a:r>
          </a:p>
        </p:txBody>
      </p:sp>
      <p:pic>
        <p:nvPicPr>
          <p:cNvPr id="637" name="Temperature_256px.png" descr="Temperature_256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9696" y="-6416795"/>
            <a:ext cx="1314603" cy="187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Lightbulb 2_256px.png" descr="Lightbulb 2_256p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95486" y="-4972447"/>
            <a:ext cx="1752804" cy="1878004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640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Rettangolo"/>
          <p:cNvSpPr/>
          <p:nvPr/>
        </p:nvSpPr>
        <p:spPr>
          <a:xfrm>
            <a:off x="12151369" y="-175041"/>
            <a:ext cx="16083262" cy="142795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4" name="Credits"/>
          <p:cNvSpPr txBox="1"/>
          <p:nvPr/>
        </p:nvSpPr>
        <p:spPr>
          <a:xfrm>
            <a:off x="1488588" y="1898649"/>
            <a:ext cx="10555925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800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Credits</a:t>
            </a:r>
          </a:p>
        </p:txBody>
      </p:sp>
      <p:pic>
        <p:nvPicPr>
          <p:cNvPr id="645" name="Risorsa 1@300x.png" descr="Risorsa 1@300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5813" y="956830"/>
            <a:ext cx="780809" cy="744970"/>
          </a:xfrm>
          <a:prstGeom prst="rect">
            <a:avLst/>
          </a:prstGeom>
          <a:ln w="12700">
            <a:miter lim="400000"/>
          </a:ln>
        </p:spPr>
      </p:pic>
      <p:sp>
        <p:nvSpPr>
          <p:cNvPr id="646" name="Il presente materiale è stato realizzato nell’ambito del progetto europeo LIFE Energy Poverty 0, cofinanziato dall’Unione Europea (Grant Agreement n. 101077575 | LIFE21-CET-ENERPOV-EP-0).…"/>
          <p:cNvSpPr txBox="1"/>
          <p:nvPr/>
        </p:nvSpPr>
        <p:spPr>
          <a:xfrm>
            <a:off x="1549035" y="4939695"/>
            <a:ext cx="9591035" cy="254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solidFill>
                  <a:srgbClr val="FFFF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Il presente materiale è stato realizzato nell’ambito del progetto europeo LIFE Energy Poverty 0, cofinanziato dall’Unione Europea (Grant Agreement n. 101077575 | LIFE21-CET-ENERPOV-EP-0).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solidFill>
                  <a:srgbClr val="FFFF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I contenuti hanno finalità esclusivamente educative e divulgative. Non possono essere utilizzati a fini commerciali né riprodotti senza autorizzazione dei partner del progetto.</a:t>
            </a:r>
          </a:p>
        </p:txBody>
      </p:sp>
      <p:pic>
        <p:nvPicPr>
          <p:cNvPr id="647" name="filmato-incollato.png" descr="filmato-incollat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33995" y="9514703"/>
            <a:ext cx="2760427" cy="840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Snam_fondazione_Fotografico_4colori.png" descr="Snam_fondazione_Fotografico_4color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04229" y="9214401"/>
            <a:ext cx="2306438" cy="1440734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Linea"/>
          <p:cNvSpPr/>
          <p:nvPr/>
        </p:nvSpPr>
        <p:spPr>
          <a:xfrm flipV="1">
            <a:off x="12192000" y="-506100"/>
            <a:ext cx="1" cy="14728200"/>
          </a:xfrm>
          <a:prstGeom prst="line">
            <a:avLst/>
          </a:prstGeom>
          <a:ln w="177800">
            <a:solidFill>
              <a:srgbClr val="F5E33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650" name="YAY_COMPLETO_nero.png" descr="YAY_COMPLETO_ner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017751" y="9418715"/>
            <a:ext cx="1032106" cy="1032107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Queste slides sono state sviluppate da Fondazione Snam in collaborazione con Banco dell’Energia, che ha contribuito con competenze e supporto per rendere il percorso educativo più efficace e interattivo.…"/>
          <p:cNvSpPr txBox="1"/>
          <p:nvPr/>
        </p:nvSpPr>
        <p:spPr>
          <a:xfrm>
            <a:off x="13243929" y="4936520"/>
            <a:ext cx="9591036" cy="294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Queste slides sono state sviluppate da Fondazione Snam in collaborazione con Banco dell’Energia, che ha contribuito con competenze e supporto per rendere il percorso educativo più efficace e interattivo.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solidFill>
                  <a:srgbClr val="000000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La grafica è stata realizzata da YAY.STUDIO, che ha curato l’impaginazione e il design.</a:t>
            </a:r>
          </a:p>
        </p:txBody>
      </p:sp>
      <p:pic>
        <p:nvPicPr>
          <p:cNvPr id="652" name="Logo-EP0-white.png" descr="Logo-EP0-whit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6428" y="8958904"/>
            <a:ext cx="2760427" cy="1951730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Linea"/>
          <p:cNvSpPr/>
          <p:nvPr/>
        </p:nvSpPr>
        <p:spPr>
          <a:xfrm>
            <a:off x="1636777" y="8461111"/>
            <a:ext cx="9591036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4" name="Linea"/>
          <p:cNvSpPr/>
          <p:nvPr/>
        </p:nvSpPr>
        <p:spPr>
          <a:xfrm>
            <a:off x="13243929" y="8461111"/>
            <a:ext cx="959103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655" name="IT Cofinanziato dall'Unione europea_WHITE.png" descr="IT Cofinanziato dall'Unione europea_WHIT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54192" y="9307778"/>
            <a:ext cx="4757341" cy="997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Risorsa 9@300x.png" descr="Risorsa 9@300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2249565">
            <a:off x="7495621" y="6067491"/>
            <a:ext cx="2095501" cy="3403601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Linea di collegamento"/>
          <p:cNvSpPr/>
          <p:nvPr/>
        </p:nvSpPr>
        <p:spPr>
          <a:xfrm>
            <a:off x="1208867" y="-6422933"/>
            <a:ext cx="8725788" cy="12387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62" h="21600" fill="norm" stroke="1" extrusionOk="0">
                <a:moveTo>
                  <a:pt x="0" y="0"/>
                </a:moveTo>
                <a:cubicBezTo>
                  <a:pt x="15633" y="5654"/>
                  <a:pt x="21600" y="12854"/>
                  <a:pt x="17900" y="21600"/>
                </a:cubicBezTo>
              </a:path>
            </a:pathLst>
          </a:custGeom>
          <a:ln w="152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659" name="Logo-EP0-white.png" descr="Logo-EP0-whi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23671" y="11308886"/>
            <a:ext cx="2652203" cy="18752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2" name="Raggruppa"/>
          <p:cNvGrpSpPr/>
          <p:nvPr/>
        </p:nvGrpSpPr>
        <p:grpSpPr>
          <a:xfrm>
            <a:off x="20849758" y="9635600"/>
            <a:ext cx="1944586" cy="1206896"/>
            <a:chOff x="0" y="0"/>
            <a:chExt cx="1944584" cy="1206895"/>
          </a:xfrm>
        </p:grpSpPr>
        <p:sp>
          <p:nvSpPr>
            <p:cNvPr id="660" name="Cerchio"/>
            <p:cNvSpPr/>
            <p:nvPr/>
          </p:nvSpPr>
          <p:spPr>
            <a:xfrm>
              <a:off x="590570" y="672"/>
              <a:ext cx="763445" cy="763446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661" name="Risorsa 1@300x.png" descr="Risorsa 1@300x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944585" cy="1206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63" name="IT Cofinanziato dall'Unione europea_WHITE.png" descr="IT Cofinanziato dall'Unione europea_WHIT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6859" y="11931715"/>
            <a:ext cx="4215247" cy="883555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Missione Energia…"/>
          <p:cNvSpPr txBox="1"/>
          <p:nvPr/>
        </p:nvSpPr>
        <p:spPr>
          <a:xfrm>
            <a:off x="13949347" y="1092200"/>
            <a:ext cx="9165089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8700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Missione Energia</a:t>
            </a:r>
          </a:p>
          <a:p>
            <a:pPr algn="r">
              <a:defRPr sz="2700">
                <a:solidFill>
                  <a:srgbClr val="F5E33E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Che cos’è la transizione energetica?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andrea_68824_illustration_of_a_lonely_dark_planet_in_the_deep_66cb312d-80c9-437f-b18e-6b3553bfc3fa_3.png" descr="andrea_68824_illustration_of_a_lonely_dark_planet_in_the_deep_66cb312d-80c9-437f-b18e-6b3553bfc3fa_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72357" y="0"/>
            <a:ext cx="914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Linea"/>
          <p:cNvSpPr/>
          <p:nvPr/>
        </p:nvSpPr>
        <p:spPr>
          <a:xfrm flipV="1">
            <a:off x="15461257" y="-1722565"/>
            <a:ext cx="1" cy="15944664"/>
          </a:xfrm>
          <a:prstGeom prst="line">
            <a:avLst/>
          </a:prstGeom>
          <a:ln w="177800">
            <a:solidFill>
              <a:srgbClr val="F5E33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4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5" name="Che cos’è l’energia?"/>
          <p:cNvSpPr txBox="1"/>
          <p:nvPr/>
        </p:nvSpPr>
        <p:spPr>
          <a:xfrm>
            <a:off x="1564788" y="939800"/>
            <a:ext cx="1055592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chemeClr val="accent4">
                    <a:hueOff val="-476017"/>
                    <a:lumOff val="-10042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Che cos’è l’energia?</a:t>
            </a:r>
          </a:p>
        </p:txBody>
      </p:sp>
      <p:sp>
        <p:nvSpPr>
          <p:cNvPr id="221" name="Linea di collegamento"/>
          <p:cNvSpPr/>
          <p:nvPr/>
        </p:nvSpPr>
        <p:spPr>
          <a:xfrm>
            <a:off x="18901854" y="-3388111"/>
            <a:ext cx="12884349" cy="16737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348" y="18468"/>
                  <a:pt x="2148" y="11268"/>
                  <a:pt x="0" y="0"/>
                </a:cubicBezTo>
              </a:path>
            </a:pathLst>
          </a:custGeom>
          <a:ln w="152400">
            <a:solidFill>
              <a:srgbClr val="F5E33E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217" name="Provate a immaginare un mondo freddo e immobile, senza evoluzione, senza la minima forma di vita……"/>
          <p:cNvSpPr txBox="1"/>
          <p:nvPr/>
        </p:nvSpPr>
        <p:spPr>
          <a:xfrm>
            <a:off x="1590188" y="5006974"/>
            <a:ext cx="12602417" cy="2686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Provate a immaginare un mondo freddo e immobile, senza evoluzione, senza la minima forma di vita…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Così sarebbe la terra se non ci fosse l’energia.</a:t>
            </a:r>
          </a:p>
        </p:txBody>
      </p:sp>
      <p:sp>
        <p:nvSpPr>
          <p:cNvPr id="218" name="Linea"/>
          <p:cNvSpPr/>
          <p:nvPr/>
        </p:nvSpPr>
        <p:spPr>
          <a:xfrm>
            <a:off x="1636777" y="2022150"/>
            <a:ext cx="12983762" cy="1"/>
          </a:xfrm>
          <a:prstGeom prst="line">
            <a:avLst/>
          </a:prstGeom>
          <a:ln w="762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9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220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andrea_68824_illustration_of_energy_coming_from_the_sun_--ar__5d8e593b-462b-43c9-a5b8-ba419a7b22f0_0.png" descr="andrea_68824_illustration_of_energy_coming_from_the_sun_--ar__5d8e593b-462b-43c9-a5b8-ba419a7b22f0_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37009" y="-1"/>
            <a:ext cx="9312012" cy="13968017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Linea"/>
          <p:cNvSpPr/>
          <p:nvPr/>
        </p:nvSpPr>
        <p:spPr>
          <a:xfrm flipV="1">
            <a:off x="15461257" y="-1722565"/>
            <a:ext cx="1" cy="16145129"/>
          </a:xfrm>
          <a:prstGeom prst="line">
            <a:avLst/>
          </a:prstGeom>
          <a:ln w="177800">
            <a:solidFill>
              <a:srgbClr val="F5E33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5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2" name="Linea di collegamento"/>
          <p:cNvSpPr/>
          <p:nvPr/>
        </p:nvSpPr>
        <p:spPr>
          <a:xfrm>
            <a:off x="15416179" y="8083378"/>
            <a:ext cx="5900357" cy="10888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4" h="21600" fill="norm" stroke="1" extrusionOk="0">
                <a:moveTo>
                  <a:pt x="20998" y="21600"/>
                </a:moveTo>
                <a:cubicBezTo>
                  <a:pt x="21600" y="12911"/>
                  <a:pt x="14601" y="5711"/>
                  <a:pt x="0" y="0"/>
                </a:cubicBezTo>
              </a:path>
            </a:pathLst>
          </a:custGeom>
          <a:ln w="152400">
            <a:solidFill>
              <a:srgbClr val="F5E33E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227" name="Ma per fortuna l’energia esiste, ed è ovunque.…"/>
          <p:cNvSpPr txBox="1"/>
          <p:nvPr/>
        </p:nvSpPr>
        <p:spPr>
          <a:xfrm>
            <a:off x="1489473" y="3629025"/>
            <a:ext cx="13459558" cy="6457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Ma per fortuna l’energia esiste, ed è ovunque. 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È forza, movimento, lavoro e luce. 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Si trova in forme diverse nelle piante e negli animali, nei fiumi, nell’atmosfera e nel sottosuolo, nei nostri corpi, nelle case e nelle fabbriche. </a:t>
            </a:r>
            <a:endParaRPr spc="36">
              <a:solidFill>
                <a:srgbClr val="0076A6"/>
              </a:solidFill>
            </a:endParaRP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endParaRPr spc="36">
              <a:solidFill>
                <a:srgbClr val="0076A6"/>
              </a:solidFill>
            </a:endParaRPr>
          </a:p>
          <a:p>
            <a:pPr lvl="2" indent="0"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chemeClr val="accent4">
                    <a:hueOff val="-476017"/>
                    <a:lumOff val="-10042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Ma da dove arriva l’energia?</a:t>
            </a:r>
          </a:p>
          <a:p>
            <a:pPr lvl="2" indent="0"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chemeClr val="accent4">
                    <a:hueOff val="-476017"/>
                    <a:lumOff val="-10042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pPr>
            <a:r>
              <a:t>Quale è la sua origine??</a:t>
            </a:r>
          </a:p>
        </p:txBody>
      </p:sp>
      <p:sp>
        <p:nvSpPr>
          <p:cNvPr id="228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229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  <p:sp>
        <p:nvSpPr>
          <p:cNvPr id="230" name="Che cos’è l’energia?"/>
          <p:cNvSpPr txBox="1"/>
          <p:nvPr/>
        </p:nvSpPr>
        <p:spPr>
          <a:xfrm>
            <a:off x="1564788" y="939800"/>
            <a:ext cx="1055592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chemeClr val="accent4">
                    <a:hueOff val="-476017"/>
                    <a:lumOff val="-10042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Che cos’è l’energia?</a:t>
            </a:r>
          </a:p>
        </p:txBody>
      </p:sp>
      <p:sp>
        <p:nvSpPr>
          <p:cNvPr id="231" name="Linea"/>
          <p:cNvSpPr/>
          <p:nvPr/>
        </p:nvSpPr>
        <p:spPr>
          <a:xfrm>
            <a:off x="1636777" y="2022150"/>
            <a:ext cx="12983762" cy="1"/>
          </a:xfrm>
          <a:prstGeom prst="line">
            <a:avLst/>
          </a:prstGeom>
          <a:ln w="762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4" name="Linea di collegamento"/>
          <p:cNvSpPr/>
          <p:nvPr/>
        </p:nvSpPr>
        <p:spPr>
          <a:xfrm>
            <a:off x="-957542" y="6837274"/>
            <a:ext cx="5900357" cy="10888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4" h="21600" fill="norm" stroke="1" extrusionOk="0">
                <a:moveTo>
                  <a:pt x="20998" y="21600"/>
                </a:moveTo>
                <a:cubicBezTo>
                  <a:pt x="21600" y="12911"/>
                  <a:pt x="14601" y="5711"/>
                  <a:pt x="0" y="0"/>
                </a:cubicBezTo>
              </a:path>
            </a:pathLst>
          </a:custGeom>
          <a:ln w="152400">
            <a:solidFill>
              <a:srgbClr val="F5E33E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236" name="L'energia non si crea né si distrugge, ma si trasforma: una parte di essa, durante la trasformazione, si disperde sotto forma di calore"/>
          <p:cNvSpPr txBox="1"/>
          <p:nvPr/>
        </p:nvSpPr>
        <p:spPr>
          <a:xfrm>
            <a:off x="1489473" y="5816599"/>
            <a:ext cx="12156257" cy="2082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L'energia non si crea né si distrugge, ma si trasforma: una parte di essa, durante la trasformazione, si disperde sotto forma di </a:t>
            </a:r>
            <a:r>
              <a:rPr b="1">
                <a:latin typeface="Poppins Bold"/>
                <a:ea typeface="Poppins Bold"/>
                <a:cs typeface="Poppins Bold"/>
                <a:sym typeface="Poppins Bold"/>
              </a:rPr>
              <a:t>calore</a:t>
            </a:r>
          </a:p>
        </p:txBody>
      </p:sp>
      <p:sp>
        <p:nvSpPr>
          <p:cNvPr id="237" name="Il principio di conservazione"/>
          <p:cNvSpPr txBox="1"/>
          <p:nvPr/>
        </p:nvSpPr>
        <p:spPr>
          <a:xfrm>
            <a:off x="1464073" y="939800"/>
            <a:ext cx="1055592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chemeClr val="accent4">
                    <a:hueOff val="-476017"/>
                    <a:lumOff val="-10042"/>
                  </a:schemeClr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Il principio di conservazione</a:t>
            </a:r>
          </a:p>
        </p:txBody>
      </p:sp>
      <p:sp>
        <p:nvSpPr>
          <p:cNvPr id="238" name="Linea"/>
          <p:cNvSpPr/>
          <p:nvPr/>
        </p:nvSpPr>
        <p:spPr>
          <a:xfrm>
            <a:off x="1536062" y="2022150"/>
            <a:ext cx="12983762" cy="1"/>
          </a:xfrm>
          <a:prstGeom prst="line">
            <a:avLst/>
          </a:prstGeom>
          <a:ln w="762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9" name="Tutto è energia!"/>
          <p:cNvSpPr txBox="1"/>
          <p:nvPr/>
        </p:nvSpPr>
        <p:spPr>
          <a:xfrm>
            <a:off x="17770923" y="6822544"/>
            <a:ext cx="94954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chemeClr val="accent4">
                    <a:hueOff val="-476017"/>
                    <a:lumOff val="-10042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Tutto è energia!</a:t>
            </a:r>
          </a:p>
        </p:txBody>
      </p:sp>
      <p:sp>
        <p:nvSpPr>
          <p:cNvPr id="240" name="Rettangolo arrotondato"/>
          <p:cNvSpPr/>
          <p:nvPr/>
        </p:nvSpPr>
        <p:spPr>
          <a:xfrm>
            <a:off x="16417925" y="8274084"/>
            <a:ext cx="3020998" cy="3362890"/>
          </a:xfrm>
          <a:prstGeom prst="roundRect">
            <a:avLst>
              <a:gd name="adj" fmla="val 10341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1" name="Rettangolo arrotondato"/>
          <p:cNvSpPr/>
          <p:nvPr/>
        </p:nvSpPr>
        <p:spPr>
          <a:xfrm>
            <a:off x="19838458" y="8274084"/>
            <a:ext cx="3020999" cy="3362890"/>
          </a:xfrm>
          <a:prstGeom prst="roundRect">
            <a:avLst>
              <a:gd name="adj" fmla="val 10341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2" name="Rettangolo arrotondato"/>
          <p:cNvSpPr/>
          <p:nvPr/>
        </p:nvSpPr>
        <p:spPr>
          <a:xfrm>
            <a:off x="16433737" y="2808217"/>
            <a:ext cx="3020999" cy="3362890"/>
          </a:xfrm>
          <a:prstGeom prst="roundRect">
            <a:avLst>
              <a:gd name="adj" fmla="val 10341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3" name="Rettangolo arrotondato"/>
          <p:cNvSpPr/>
          <p:nvPr/>
        </p:nvSpPr>
        <p:spPr>
          <a:xfrm>
            <a:off x="19854271" y="2808217"/>
            <a:ext cx="3020999" cy="3362890"/>
          </a:xfrm>
          <a:prstGeom prst="roundRect">
            <a:avLst>
              <a:gd name="adj" fmla="val 10341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4" name="fire.png" descr="fir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09236" y="3183117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endulum.png" descr="pendulu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93423" y="8735597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izza.png" descr="pizz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29770" y="3269729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sun.png" descr="su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713957" y="8735597"/>
            <a:ext cx="12700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Energia…"/>
          <p:cNvSpPr txBox="1"/>
          <p:nvPr/>
        </p:nvSpPr>
        <p:spPr>
          <a:xfrm>
            <a:off x="16549338" y="10098584"/>
            <a:ext cx="2758170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Energia</a:t>
            </a:r>
          </a:p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cinetica</a:t>
            </a:r>
          </a:p>
        </p:txBody>
      </p:sp>
      <p:sp>
        <p:nvSpPr>
          <p:cNvPr id="249" name="Energia…"/>
          <p:cNvSpPr txBox="1"/>
          <p:nvPr/>
        </p:nvSpPr>
        <p:spPr>
          <a:xfrm>
            <a:off x="19969872" y="10098584"/>
            <a:ext cx="2758170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Energia</a:t>
            </a:r>
          </a:p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luminosa</a:t>
            </a:r>
          </a:p>
        </p:txBody>
      </p:sp>
      <p:sp>
        <p:nvSpPr>
          <p:cNvPr id="250" name="Energia…"/>
          <p:cNvSpPr txBox="1"/>
          <p:nvPr/>
        </p:nvSpPr>
        <p:spPr>
          <a:xfrm>
            <a:off x="16565151" y="4632716"/>
            <a:ext cx="2758170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Energia</a:t>
            </a:r>
          </a:p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termica</a:t>
            </a:r>
          </a:p>
        </p:txBody>
      </p:sp>
      <p:sp>
        <p:nvSpPr>
          <p:cNvPr id="251" name="Il cibo è…"/>
          <p:cNvSpPr txBox="1"/>
          <p:nvPr/>
        </p:nvSpPr>
        <p:spPr>
          <a:xfrm>
            <a:off x="19985685" y="4632716"/>
            <a:ext cx="2758170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Il cibo è</a:t>
            </a:r>
          </a:p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energia!</a:t>
            </a:r>
          </a:p>
        </p:txBody>
      </p:sp>
      <p:sp>
        <p:nvSpPr>
          <p:cNvPr id="252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253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AdobeStock_259094969.jpeg" descr="AdobeStock_2590949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81017" y="6347041"/>
            <a:ext cx="11224685" cy="748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AdobeStock_259095013.jpeg" descr="AdobeStock_25909501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81017" y="-1309528"/>
            <a:ext cx="11519033" cy="7679356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Linea"/>
          <p:cNvSpPr/>
          <p:nvPr/>
        </p:nvSpPr>
        <p:spPr>
          <a:xfrm flipV="1">
            <a:off x="15461257" y="-1722564"/>
            <a:ext cx="1" cy="15877978"/>
          </a:xfrm>
          <a:prstGeom prst="line">
            <a:avLst/>
          </a:prstGeom>
          <a:ln w="177800">
            <a:solidFill>
              <a:srgbClr val="F5E33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9" name="…energia luminosa ed energia termica…"/>
          <p:cNvSpPr/>
          <p:nvPr/>
        </p:nvSpPr>
        <p:spPr>
          <a:xfrm>
            <a:off x="2816850" y="9078120"/>
            <a:ext cx="10639704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indent="719999"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…</a:t>
            </a:r>
            <a:r>
              <a:t>energia luminosa</a:t>
            </a:r>
            <a:r>
              <a:t> ed </a:t>
            </a:r>
            <a:r>
              <a:t>energia termica</a:t>
            </a:r>
          </a:p>
          <a:p>
            <a:pPr indent="719999"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(la lampadina della bicicletta è calda!)</a:t>
            </a:r>
          </a:p>
        </p:txBody>
      </p:sp>
      <p:sp>
        <p:nvSpPr>
          <p:cNvPr id="260" name="…energia elettrica…"/>
          <p:cNvSpPr/>
          <p:nvPr/>
        </p:nvSpPr>
        <p:spPr>
          <a:xfrm>
            <a:off x="2816850" y="6026553"/>
            <a:ext cx="10639704" cy="2481800"/>
          </a:xfrm>
          <a:prstGeom prst="roundRect">
            <a:avLst>
              <a:gd name="adj" fmla="val 12588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indent="719999"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…</a:t>
            </a:r>
            <a:r>
              <a:t>energia elettrica</a:t>
            </a:r>
          </a:p>
          <a:p>
            <a:pPr indent="719999"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che alimenta la lampadina e…</a:t>
            </a:r>
          </a:p>
        </p:txBody>
      </p:sp>
      <p:sp>
        <p:nvSpPr>
          <p:cNvPr id="261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3" name="Linea di collegamento"/>
          <p:cNvSpPr/>
          <p:nvPr/>
        </p:nvSpPr>
        <p:spPr>
          <a:xfrm>
            <a:off x="20452686" y="2719514"/>
            <a:ext cx="2537805" cy="6992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21" h="21600" fill="norm" stroke="1" extrusionOk="0">
                <a:moveTo>
                  <a:pt x="0" y="21600"/>
                </a:moveTo>
                <a:cubicBezTo>
                  <a:pt x="20852" y="14432"/>
                  <a:pt x="21600" y="7232"/>
                  <a:pt x="2244" y="0"/>
                </a:cubicBezTo>
              </a:path>
            </a:pathLst>
          </a:custGeom>
          <a:ln w="152400">
            <a:solidFill>
              <a:srgbClr val="F5E33E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263" name="Cerchio"/>
          <p:cNvSpPr/>
          <p:nvPr/>
        </p:nvSpPr>
        <p:spPr>
          <a:xfrm>
            <a:off x="17537467" y="528378"/>
            <a:ext cx="3495544" cy="3495544"/>
          </a:xfrm>
          <a:prstGeom prst="ellipse">
            <a:avLst/>
          </a:prstGeom>
          <a:ln w="177800">
            <a:solidFill>
              <a:srgbClr val="F5E33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4" name="Cerchio"/>
          <p:cNvSpPr/>
          <p:nvPr/>
        </p:nvSpPr>
        <p:spPr>
          <a:xfrm>
            <a:off x="17025233" y="7674245"/>
            <a:ext cx="3495544" cy="3495544"/>
          </a:xfrm>
          <a:prstGeom prst="ellipse">
            <a:avLst/>
          </a:prstGeom>
          <a:ln w="177800">
            <a:solidFill>
              <a:srgbClr val="F5E33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5" name="La dinamo della bicicletta trasforma l’energia cinetica della ruota in…"/>
          <p:cNvSpPr/>
          <p:nvPr/>
        </p:nvSpPr>
        <p:spPr>
          <a:xfrm>
            <a:off x="2816850" y="2914200"/>
            <a:ext cx="10639704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indent="719999"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La </a:t>
            </a:r>
            <a:r>
              <a:t>dinamo</a:t>
            </a:r>
            <a:r>
              <a:t> della bicicletta trasforma l’energia </a:t>
            </a:r>
            <a:r>
              <a:t>cinetica</a:t>
            </a:r>
            <a:r>
              <a:t> della ruota in…</a:t>
            </a:r>
          </a:p>
        </p:txBody>
      </p:sp>
      <p:sp>
        <p:nvSpPr>
          <p:cNvPr id="266" name="1."/>
          <p:cNvSpPr txBox="1"/>
          <p:nvPr/>
        </p:nvSpPr>
        <p:spPr>
          <a:xfrm>
            <a:off x="1530921" y="3418119"/>
            <a:ext cx="840026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6800">
                <a:solidFill>
                  <a:schemeClr val="accent4">
                    <a:hueOff val="-476017"/>
                    <a:lumOff val="-10042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1.</a:t>
            </a:r>
          </a:p>
        </p:txBody>
      </p:sp>
      <p:sp>
        <p:nvSpPr>
          <p:cNvPr id="267" name="2."/>
          <p:cNvSpPr txBox="1"/>
          <p:nvPr/>
        </p:nvSpPr>
        <p:spPr>
          <a:xfrm>
            <a:off x="1530921" y="6632793"/>
            <a:ext cx="954482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6800">
                <a:solidFill>
                  <a:schemeClr val="accent4">
                    <a:hueOff val="-476017"/>
                    <a:lumOff val="-10042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2.</a:t>
            </a:r>
          </a:p>
        </p:txBody>
      </p:sp>
      <p:sp>
        <p:nvSpPr>
          <p:cNvPr id="268" name="3."/>
          <p:cNvSpPr txBox="1"/>
          <p:nvPr/>
        </p:nvSpPr>
        <p:spPr>
          <a:xfrm>
            <a:off x="1530921" y="9686238"/>
            <a:ext cx="954482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6800">
                <a:solidFill>
                  <a:schemeClr val="accent4">
                    <a:hueOff val="-476017"/>
                    <a:lumOff val="-10042"/>
                  </a:schemeClr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3.</a:t>
            </a:r>
          </a:p>
        </p:txBody>
      </p:sp>
      <p:sp>
        <p:nvSpPr>
          <p:cNvPr id="269" name="Il principio di conservazione"/>
          <p:cNvSpPr txBox="1"/>
          <p:nvPr/>
        </p:nvSpPr>
        <p:spPr>
          <a:xfrm>
            <a:off x="1464073" y="939800"/>
            <a:ext cx="1055592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chemeClr val="accent4">
                    <a:hueOff val="-476017"/>
                    <a:lumOff val="-10042"/>
                  </a:schemeClr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Il principio di conservazione</a:t>
            </a:r>
          </a:p>
        </p:txBody>
      </p:sp>
      <p:sp>
        <p:nvSpPr>
          <p:cNvPr id="270" name="Linea"/>
          <p:cNvSpPr/>
          <p:nvPr/>
        </p:nvSpPr>
        <p:spPr>
          <a:xfrm>
            <a:off x="1536062" y="2022150"/>
            <a:ext cx="12983762" cy="1"/>
          </a:xfrm>
          <a:prstGeom prst="line">
            <a:avLst/>
          </a:prstGeom>
          <a:ln w="762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1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272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ttangolo arrotondato"/>
          <p:cNvSpPr/>
          <p:nvPr/>
        </p:nvSpPr>
        <p:spPr>
          <a:xfrm>
            <a:off x="12769417" y="6222465"/>
            <a:ext cx="3020998" cy="3360739"/>
          </a:xfrm>
          <a:prstGeom prst="roundRect">
            <a:avLst>
              <a:gd name="adj" fmla="val 10341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6" name="Rettangolo arrotondato"/>
          <p:cNvSpPr/>
          <p:nvPr/>
        </p:nvSpPr>
        <p:spPr>
          <a:xfrm>
            <a:off x="-10233951" y="-3058721"/>
            <a:ext cx="8601778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7" name="Rettangolo arrotondato"/>
          <p:cNvSpPr/>
          <p:nvPr/>
        </p:nvSpPr>
        <p:spPr>
          <a:xfrm>
            <a:off x="-11752838" y="-6079662"/>
            <a:ext cx="6717680" cy="2481800"/>
          </a:xfrm>
          <a:prstGeom prst="roundRect">
            <a:avLst>
              <a:gd name="adj" fmla="val 12588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8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9" name="Non riescono a riformarsi alla velocità con la quale vengono consumate, come il petrolio"/>
          <p:cNvSpPr txBox="1"/>
          <p:nvPr/>
        </p:nvSpPr>
        <p:spPr>
          <a:xfrm>
            <a:off x="2090587" y="4401486"/>
            <a:ext cx="9302898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Non riescono a riformarsi alla velocità con la quale vengono consumate, come il petrolio</a:t>
            </a:r>
          </a:p>
        </p:txBody>
      </p:sp>
      <p:sp>
        <p:nvSpPr>
          <p:cNvPr id="280" name="…energia elettrica…"/>
          <p:cNvSpPr txBox="1"/>
          <p:nvPr/>
        </p:nvSpPr>
        <p:spPr>
          <a:xfrm>
            <a:off x="-11231094" y="-5420422"/>
            <a:ext cx="5768992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…</a:t>
            </a:r>
            <a:r>
              <a:t>energia elettrica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che alimenta la lampadina e…</a:t>
            </a:r>
          </a:p>
        </p:txBody>
      </p:sp>
      <p:sp>
        <p:nvSpPr>
          <p:cNvPr id="281" name="Rettangolo arrotondato"/>
          <p:cNvSpPr/>
          <p:nvPr/>
        </p:nvSpPr>
        <p:spPr>
          <a:xfrm>
            <a:off x="-13175238" y="-9099658"/>
            <a:ext cx="6717680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2" name="La dinamo della bicicletta trasforma l’energia cinetica della ruota in…"/>
          <p:cNvSpPr txBox="1"/>
          <p:nvPr/>
        </p:nvSpPr>
        <p:spPr>
          <a:xfrm>
            <a:off x="-12665454" y="-8690001"/>
            <a:ext cx="5698110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La </a:t>
            </a:r>
            <a:r>
              <a:t>dinamo</a:t>
            </a:r>
            <a:r>
              <a:t> della bicicletta trasforma l’energia </a:t>
            </a:r>
            <a:r>
              <a:t>cinetica</a:t>
            </a:r>
            <a:r>
              <a:t> della ruota in…</a:t>
            </a:r>
          </a:p>
        </p:txBody>
      </p:sp>
      <p:sp>
        <p:nvSpPr>
          <p:cNvPr id="283" name="1."/>
          <p:cNvSpPr txBox="1"/>
          <p:nvPr/>
        </p:nvSpPr>
        <p:spPr>
          <a:xfrm>
            <a:off x="-14191678" y="-8380181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1.</a:t>
            </a:r>
          </a:p>
        </p:txBody>
      </p:sp>
      <p:sp>
        <p:nvSpPr>
          <p:cNvPr id="284" name="2."/>
          <p:cNvSpPr txBox="1"/>
          <p:nvPr/>
        </p:nvSpPr>
        <p:spPr>
          <a:xfrm>
            <a:off x="-13023278" y="-5257863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2.</a:t>
            </a:r>
          </a:p>
        </p:txBody>
      </p:sp>
      <p:sp>
        <p:nvSpPr>
          <p:cNvPr id="285" name="SOLE"/>
          <p:cNvSpPr txBox="1"/>
          <p:nvPr/>
        </p:nvSpPr>
        <p:spPr>
          <a:xfrm>
            <a:off x="5362950" y="9907872"/>
            <a:ext cx="275817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SOLE</a:t>
            </a:r>
          </a:p>
        </p:txBody>
      </p:sp>
      <p:sp>
        <p:nvSpPr>
          <p:cNvPr id="286" name="VENTO"/>
          <p:cNvSpPr txBox="1"/>
          <p:nvPr/>
        </p:nvSpPr>
        <p:spPr>
          <a:xfrm>
            <a:off x="1942417" y="9907872"/>
            <a:ext cx="275817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VENTO</a:t>
            </a:r>
          </a:p>
        </p:txBody>
      </p:sp>
      <p:sp>
        <p:nvSpPr>
          <p:cNvPr id="287" name="PETROLIO"/>
          <p:cNvSpPr txBox="1"/>
          <p:nvPr/>
        </p:nvSpPr>
        <p:spPr>
          <a:xfrm>
            <a:off x="8783484" y="9907872"/>
            <a:ext cx="275817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PETROLIO</a:t>
            </a:r>
          </a:p>
        </p:txBody>
      </p:sp>
      <p:pic>
        <p:nvPicPr>
          <p:cNvPr id="288" name="solar-panel.png" descr="solar-pan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7035" y="8168537"/>
            <a:ext cx="12700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Non si esauriscono o si rinnovano in tempi molto rapidi, come Ia luce solare"/>
          <p:cNvSpPr txBox="1"/>
          <p:nvPr/>
        </p:nvSpPr>
        <p:spPr>
          <a:xfrm>
            <a:off x="12707993" y="4416942"/>
            <a:ext cx="9984915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Non si esauriscono o si rinnovano in tempi molto rapidi, come Ia luce solare</a:t>
            </a:r>
          </a:p>
        </p:txBody>
      </p:sp>
      <p:pic>
        <p:nvPicPr>
          <p:cNvPr id="290" name="solar-panel.png" descr="solar-pan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44915" y="6508290"/>
            <a:ext cx="12700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OLARE…"/>
          <p:cNvSpPr txBox="1"/>
          <p:nvPr/>
        </p:nvSpPr>
        <p:spPr>
          <a:xfrm>
            <a:off x="12900831" y="8044426"/>
            <a:ext cx="2758171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SOLARE</a:t>
            </a:r>
          </a:p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fotovoltaico</a:t>
            </a:r>
          </a:p>
        </p:txBody>
      </p:sp>
      <p:sp>
        <p:nvSpPr>
          <p:cNvPr id="292" name="Rettangolo arrotondato"/>
          <p:cNvSpPr/>
          <p:nvPr/>
        </p:nvSpPr>
        <p:spPr>
          <a:xfrm>
            <a:off x="1811003" y="7450912"/>
            <a:ext cx="3020998" cy="3360739"/>
          </a:xfrm>
          <a:prstGeom prst="roundRect">
            <a:avLst>
              <a:gd name="adj" fmla="val 10341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3" name="CARBONE"/>
          <p:cNvSpPr txBox="1"/>
          <p:nvPr/>
        </p:nvSpPr>
        <p:spPr>
          <a:xfrm>
            <a:off x="1942418" y="9512512"/>
            <a:ext cx="275817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CARBONE</a:t>
            </a:r>
          </a:p>
        </p:txBody>
      </p:sp>
      <p:sp>
        <p:nvSpPr>
          <p:cNvPr id="294" name="Rettangolo arrotondato"/>
          <p:cNvSpPr/>
          <p:nvPr/>
        </p:nvSpPr>
        <p:spPr>
          <a:xfrm>
            <a:off x="5231537" y="7450912"/>
            <a:ext cx="3020999" cy="3360739"/>
          </a:xfrm>
          <a:prstGeom prst="roundRect">
            <a:avLst>
              <a:gd name="adj" fmla="val 10341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5" name="GAS NATURALE"/>
          <p:cNvSpPr txBox="1"/>
          <p:nvPr/>
        </p:nvSpPr>
        <p:spPr>
          <a:xfrm>
            <a:off x="5362952" y="9272872"/>
            <a:ext cx="2758170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GAS NATURALE</a:t>
            </a:r>
          </a:p>
        </p:txBody>
      </p:sp>
      <p:sp>
        <p:nvSpPr>
          <p:cNvPr id="296" name="Rettangolo arrotondato"/>
          <p:cNvSpPr/>
          <p:nvPr/>
        </p:nvSpPr>
        <p:spPr>
          <a:xfrm>
            <a:off x="8652070" y="7450912"/>
            <a:ext cx="3020998" cy="3360739"/>
          </a:xfrm>
          <a:prstGeom prst="roundRect">
            <a:avLst>
              <a:gd name="adj" fmla="val 10341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7" name="PETROLIO"/>
          <p:cNvSpPr txBox="1"/>
          <p:nvPr/>
        </p:nvSpPr>
        <p:spPr>
          <a:xfrm>
            <a:off x="8783484" y="9512512"/>
            <a:ext cx="275817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PETROLIO</a:t>
            </a:r>
          </a:p>
        </p:txBody>
      </p:sp>
      <p:sp>
        <p:nvSpPr>
          <p:cNvPr id="298" name="Rettangolo arrotondato"/>
          <p:cNvSpPr/>
          <p:nvPr/>
        </p:nvSpPr>
        <p:spPr>
          <a:xfrm>
            <a:off x="16189951" y="6222465"/>
            <a:ext cx="3020998" cy="3360739"/>
          </a:xfrm>
          <a:prstGeom prst="roundRect">
            <a:avLst>
              <a:gd name="adj" fmla="val 10341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9" name="LEGNO…"/>
          <p:cNvSpPr txBox="1"/>
          <p:nvPr/>
        </p:nvSpPr>
        <p:spPr>
          <a:xfrm>
            <a:off x="16321365" y="8044426"/>
            <a:ext cx="2758170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LEGNO</a:t>
            </a:r>
          </a:p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biomasse</a:t>
            </a:r>
          </a:p>
        </p:txBody>
      </p:sp>
      <p:sp>
        <p:nvSpPr>
          <p:cNvPr id="300" name="Rettangolo arrotondato"/>
          <p:cNvSpPr/>
          <p:nvPr/>
        </p:nvSpPr>
        <p:spPr>
          <a:xfrm>
            <a:off x="19610485" y="6222465"/>
            <a:ext cx="3020998" cy="3360739"/>
          </a:xfrm>
          <a:prstGeom prst="roundRect">
            <a:avLst>
              <a:gd name="adj" fmla="val 10341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1" name="ACQUA…"/>
          <p:cNvSpPr txBox="1"/>
          <p:nvPr/>
        </p:nvSpPr>
        <p:spPr>
          <a:xfrm>
            <a:off x="19741898" y="8044426"/>
            <a:ext cx="2758171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ACQUA</a:t>
            </a:r>
          </a:p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idroelettrico</a:t>
            </a:r>
          </a:p>
        </p:txBody>
      </p:sp>
      <p:sp>
        <p:nvSpPr>
          <p:cNvPr id="302" name="Rettangolo arrotondato"/>
          <p:cNvSpPr/>
          <p:nvPr/>
        </p:nvSpPr>
        <p:spPr>
          <a:xfrm>
            <a:off x="14395017" y="9321265"/>
            <a:ext cx="3020998" cy="3360739"/>
          </a:xfrm>
          <a:prstGeom prst="roundRect">
            <a:avLst>
              <a:gd name="adj" fmla="val 10341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3" name="VENTO…"/>
          <p:cNvSpPr txBox="1"/>
          <p:nvPr/>
        </p:nvSpPr>
        <p:spPr>
          <a:xfrm>
            <a:off x="14526432" y="11143226"/>
            <a:ext cx="2758170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VENTO</a:t>
            </a:r>
          </a:p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eolico</a:t>
            </a:r>
          </a:p>
        </p:txBody>
      </p:sp>
      <p:sp>
        <p:nvSpPr>
          <p:cNvPr id="304" name="Rettangolo arrotondato"/>
          <p:cNvSpPr/>
          <p:nvPr/>
        </p:nvSpPr>
        <p:spPr>
          <a:xfrm>
            <a:off x="17998902" y="9321265"/>
            <a:ext cx="3020999" cy="3360739"/>
          </a:xfrm>
          <a:prstGeom prst="roundRect">
            <a:avLst>
              <a:gd name="adj" fmla="val 10341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5" name="CALORE…"/>
          <p:cNvSpPr txBox="1"/>
          <p:nvPr/>
        </p:nvSpPr>
        <p:spPr>
          <a:xfrm>
            <a:off x="18130318" y="11143226"/>
            <a:ext cx="2758170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CALORE</a:t>
            </a:r>
          </a:p>
          <a:p>
            <a: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geotermico</a:t>
            </a:r>
          </a:p>
        </p:txBody>
      </p:sp>
      <p:pic>
        <p:nvPicPr>
          <p:cNvPr id="306" name="burning.png" descr="burni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07036" y="7858004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coal.png" descr="coa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86501" y="7858004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petrol-pump.png" descr="petrol-pump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27571" y="7861281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geothermal-energy.png" descr="geothermal-energ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874401" y="9763758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hydroelectric.png" descr="hydroelectric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485983" y="6991105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wood-log.png" descr="wood-log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065449" y="6737105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wind-turbine.png" descr="wind-turbin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270515" y="9766314"/>
            <a:ext cx="12700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Le fonti di energia"/>
          <p:cNvSpPr txBox="1"/>
          <p:nvPr/>
        </p:nvSpPr>
        <p:spPr>
          <a:xfrm>
            <a:off x="1464073" y="939800"/>
            <a:ext cx="1055592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chemeClr val="accent4">
                    <a:hueOff val="-476017"/>
                    <a:lumOff val="-10042"/>
                  </a:schemeClr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Le fonti di energia</a:t>
            </a:r>
          </a:p>
        </p:txBody>
      </p:sp>
      <p:sp>
        <p:nvSpPr>
          <p:cNvPr id="314" name="Linea"/>
          <p:cNvSpPr/>
          <p:nvPr/>
        </p:nvSpPr>
        <p:spPr>
          <a:xfrm>
            <a:off x="1536062" y="2022150"/>
            <a:ext cx="21311875" cy="1"/>
          </a:xfrm>
          <a:prstGeom prst="line">
            <a:avLst/>
          </a:prstGeom>
          <a:ln w="762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5" name="Fonti non rinnovabili"/>
          <p:cNvSpPr txBox="1"/>
          <p:nvPr/>
        </p:nvSpPr>
        <p:spPr>
          <a:xfrm>
            <a:off x="1464073" y="3151167"/>
            <a:ext cx="1055592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Fonti non rinnovabili</a:t>
            </a:r>
          </a:p>
        </p:txBody>
      </p:sp>
      <p:sp>
        <p:nvSpPr>
          <p:cNvPr id="316" name="Fonti rinnovabili"/>
          <p:cNvSpPr txBox="1"/>
          <p:nvPr/>
        </p:nvSpPr>
        <p:spPr>
          <a:xfrm>
            <a:off x="12422488" y="3151167"/>
            <a:ext cx="1055592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Fonti rinnovabili</a:t>
            </a:r>
          </a:p>
        </p:txBody>
      </p:sp>
      <p:sp>
        <p:nvSpPr>
          <p:cNvPr id="317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318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ttangolo arrotondato"/>
          <p:cNvSpPr/>
          <p:nvPr/>
        </p:nvSpPr>
        <p:spPr>
          <a:xfrm>
            <a:off x="-10233951" y="-3058721"/>
            <a:ext cx="8601778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1" name="Rettangolo arrotondato"/>
          <p:cNvSpPr/>
          <p:nvPr/>
        </p:nvSpPr>
        <p:spPr>
          <a:xfrm>
            <a:off x="-11752838" y="-6079662"/>
            <a:ext cx="6717680" cy="2481800"/>
          </a:xfrm>
          <a:prstGeom prst="roundRect">
            <a:avLst>
              <a:gd name="adj" fmla="val 12588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2" name="Rettangolo arrotondato"/>
          <p:cNvSpPr/>
          <p:nvPr/>
        </p:nvSpPr>
        <p:spPr>
          <a:xfrm>
            <a:off x="26881565" y="-2163498"/>
            <a:ext cx="14612084" cy="11306705"/>
          </a:xfrm>
          <a:prstGeom prst="roundRect">
            <a:avLst>
              <a:gd name="adj" fmla="val 6721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3" name="Come il sole, il vento e il petrolio: sono presenti in natura e pronte da usare"/>
          <p:cNvSpPr txBox="1"/>
          <p:nvPr/>
        </p:nvSpPr>
        <p:spPr>
          <a:xfrm>
            <a:off x="1749578" y="4901314"/>
            <a:ext cx="9984914" cy="1428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Come il sole, il vento e il petrolio: sono presenti in natura e pronte da usare </a:t>
            </a:r>
          </a:p>
        </p:txBody>
      </p:sp>
      <p:sp>
        <p:nvSpPr>
          <p:cNvPr id="324" name="…energia elettrica…"/>
          <p:cNvSpPr txBox="1"/>
          <p:nvPr/>
        </p:nvSpPr>
        <p:spPr>
          <a:xfrm>
            <a:off x="-11231094" y="-5420422"/>
            <a:ext cx="5768992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…</a:t>
            </a:r>
            <a:r>
              <a:t>energia elettrica</a:t>
            </a:r>
          </a:p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che alimenta la lampadina e…</a:t>
            </a:r>
          </a:p>
        </p:txBody>
      </p:sp>
      <p:sp>
        <p:nvSpPr>
          <p:cNvPr id="325" name="Rettangolo arrotondato"/>
          <p:cNvSpPr/>
          <p:nvPr/>
        </p:nvSpPr>
        <p:spPr>
          <a:xfrm>
            <a:off x="-13175238" y="-9099658"/>
            <a:ext cx="6717680" cy="2485556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 w="152400">
            <a:solidFill>
              <a:srgbClr val="02814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6" name="La dinamo della bicicletta trasforma l’energia cinetica della ruota in…"/>
          <p:cNvSpPr txBox="1"/>
          <p:nvPr/>
        </p:nvSpPr>
        <p:spPr>
          <a:xfrm>
            <a:off x="-12665454" y="-8690001"/>
            <a:ext cx="5698110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La </a:t>
            </a:r>
            <a:r>
              <a:t>dinamo</a:t>
            </a:r>
            <a:r>
              <a:t> della bicicletta trasforma l’energia </a:t>
            </a:r>
            <a:r>
              <a:t>cinetica</a:t>
            </a:r>
            <a:r>
              <a:t> della ruota in…</a:t>
            </a:r>
          </a:p>
        </p:txBody>
      </p:sp>
      <p:sp>
        <p:nvSpPr>
          <p:cNvPr id="327" name="1."/>
          <p:cNvSpPr txBox="1"/>
          <p:nvPr/>
        </p:nvSpPr>
        <p:spPr>
          <a:xfrm>
            <a:off x="-14191678" y="-8380181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1.</a:t>
            </a:r>
          </a:p>
        </p:txBody>
      </p:sp>
      <p:sp>
        <p:nvSpPr>
          <p:cNvPr id="328" name="2."/>
          <p:cNvSpPr txBox="1"/>
          <p:nvPr/>
        </p:nvSpPr>
        <p:spPr>
          <a:xfrm>
            <a:off x="-13023278" y="-5257863"/>
            <a:ext cx="105559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2.</a:t>
            </a:r>
          </a:p>
        </p:txBody>
      </p:sp>
      <p:sp>
        <p:nvSpPr>
          <p:cNvPr id="329" name="Rettangolo arrotondato"/>
          <p:cNvSpPr/>
          <p:nvPr/>
        </p:nvSpPr>
        <p:spPr>
          <a:xfrm>
            <a:off x="2065888" y="7143326"/>
            <a:ext cx="3020998" cy="3810001"/>
          </a:xfrm>
          <a:prstGeom prst="roundRect">
            <a:avLst>
              <a:gd name="adj" fmla="val 10341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0" name="Rettangolo arrotondato"/>
          <p:cNvSpPr/>
          <p:nvPr/>
        </p:nvSpPr>
        <p:spPr>
          <a:xfrm>
            <a:off x="5486421" y="7143326"/>
            <a:ext cx="3020999" cy="3810001"/>
          </a:xfrm>
          <a:prstGeom prst="roundRect">
            <a:avLst>
              <a:gd name="adj" fmla="val 10341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1" name="Rettangolo arrotondato"/>
          <p:cNvSpPr/>
          <p:nvPr/>
        </p:nvSpPr>
        <p:spPr>
          <a:xfrm>
            <a:off x="8906954" y="7143326"/>
            <a:ext cx="3020999" cy="3810001"/>
          </a:xfrm>
          <a:prstGeom prst="roundRect">
            <a:avLst>
              <a:gd name="adj" fmla="val 10341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2" name="Rettangolo arrotondato"/>
          <p:cNvSpPr/>
          <p:nvPr/>
        </p:nvSpPr>
        <p:spPr>
          <a:xfrm>
            <a:off x="17043421" y="7143326"/>
            <a:ext cx="3020999" cy="3810001"/>
          </a:xfrm>
          <a:prstGeom prst="roundRect">
            <a:avLst>
              <a:gd name="adj" fmla="val 10341"/>
            </a:avLst>
          </a:prstGeom>
          <a:solidFill>
            <a:srgbClr val="FFFFFF"/>
          </a:solidFill>
          <a:ln w="1524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3" name="SOLE"/>
          <p:cNvSpPr txBox="1"/>
          <p:nvPr/>
        </p:nvSpPr>
        <p:spPr>
          <a:xfrm>
            <a:off x="5617835" y="9600286"/>
            <a:ext cx="275817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SOLE</a:t>
            </a:r>
          </a:p>
        </p:txBody>
      </p:sp>
      <p:sp>
        <p:nvSpPr>
          <p:cNvPr id="334" name="Fonti primarie"/>
          <p:cNvSpPr txBox="1"/>
          <p:nvPr/>
        </p:nvSpPr>
        <p:spPr>
          <a:xfrm>
            <a:off x="1464073" y="3718137"/>
            <a:ext cx="1055592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Fonti primarie</a:t>
            </a:r>
          </a:p>
        </p:txBody>
      </p:sp>
      <p:sp>
        <p:nvSpPr>
          <p:cNvPr id="335" name="Fonti secondarie"/>
          <p:cNvSpPr txBox="1"/>
          <p:nvPr/>
        </p:nvSpPr>
        <p:spPr>
          <a:xfrm>
            <a:off x="13268469" y="3718137"/>
            <a:ext cx="1055592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Fonti secondarie</a:t>
            </a:r>
          </a:p>
        </p:txBody>
      </p:sp>
      <p:sp>
        <p:nvSpPr>
          <p:cNvPr id="336" name="VENTO"/>
          <p:cNvSpPr txBox="1"/>
          <p:nvPr/>
        </p:nvSpPr>
        <p:spPr>
          <a:xfrm>
            <a:off x="2197302" y="9600286"/>
            <a:ext cx="275817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VENTO</a:t>
            </a:r>
          </a:p>
        </p:txBody>
      </p:sp>
      <p:sp>
        <p:nvSpPr>
          <p:cNvPr id="337" name="PETROLIO"/>
          <p:cNvSpPr txBox="1"/>
          <p:nvPr/>
        </p:nvSpPr>
        <p:spPr>
          <a:xfrm>
            <a:off x="9038369" y="9600286"/>
            <a:ext cx="275817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PETROLIO</a:t>
            </a:r>
          </a:p>
        </p:txBody>
      </p:sp>
      <p:sp>
        <p:nvSpPr>
          <p:cNvPr id="338" name="ELETTRICITÀ"/>
          <p:cNvSpPr txBox="1"/>
          <p:nvPr/>
        </p:nvSpPr>
        <p:spPr>
          <a:xfrm>
            <a:off x="17167347" y="9600286"/>
            <a:ext cx="275817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ELETTRICITÀ</a:t>
            </a:r>
          </a:p>
        </p:txBody>
      </p:sp>
      <p:pic>
        <p:nvPicPr>
          <p:cNvPr id="339" name="petrol-pump.png" descr="petrol-pum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82454" y="7860951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solar-panel.png" descr="solar-pane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61920" y="7860951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wind-turbine.png" descr="wind-turbin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41387" y="7860951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electrical-energy.png" descr="electrical-energy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911432" y="7860951"/>
            <a:ext cx="12700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Create trasformando le fonti primarie, come l’elettricità"/>
          <p:cNvSpPr txBox="1"/>
          <p:nvPr/>
        </p:nvSpPr>
        <p:spPr>
          <a:xfrm>
            <a:off x="14750256" y="4901314"/>
            <a:ext cx="7592353" cy="1428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pPr/>
            <a:r>
              <a:t>Create trasformando le fonti primarie, come l’elettricità </a:t>
            </a:r>
          </a:p>
        </p:txBody>
      </p:sp>
      <p:sp>
        <p:nvSpPr>
          <p:cNvPr id="344" name="Le fonti di energia"/>
          <p:cNvSpPr txBox="1"/>
          <p:nvPr/>
        </p:nvSpPr>
        <p:spPr>
          <a:xfrm>
            <a:off x="1464073" y="939800"/>
            <a:ext cx="1055592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chemeClr val="accent4">
                    <a:hueOff val="-476017"/>
                    <a:lumOff val="-10042"/>
                  </a:schemeClr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pPr/>
            <a:r>
              <a:t>Le fonti di energia</a:t>
            </a:r>
          </a:p>
        </p:txBody>
      </p:sp>
      <p:sp>
        <p:nvSpPr>
          <p:cNvPr id="345" name="Linea"/>
          <p:cNvSpPr/>
          <p:nvPr/>
        </p:nvSpPr>
        <p:spPr>
          <a:xfrm>
            <a:off x="1536062" y="2022150"/>
            <a:ext cx="21311875" cy="1"/>
          </a:xfrm>
          <a:prstGeom prst="line">
            <a:avLst/>
          </a:prstGeom>
          <a:ln w="762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6" name="Missione Energia"/>
          <p:cNvSpPr txBox="1"/>
          <p:nvPr/>
        </p:nvSpPr>
        <p:spPr>
          <a:xfrm>
            <a:off x="1559481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Missione Energia </a:t>
            </a:r>
          </a:p>
        </p:txBody>
      </p:sp>
      <p:sp>
        <p:nvSpPr>
          <p:cNvPr id="347" name="Energy Poverty 0"/>
          <p:cNvSpPr txBox="1"/>
          <p:nvPr/>
        </p:nvSpPr>
        <p:spPr>
          <a:xfrm>
            <a:off x="8875712" y="12202120"/>
            <a:ext cx="4439668" cy="116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defRPr>
            </a:lvl1pPr>
          </a:lstStyle>
          <a:p>
            <a:pPr/>
            <a:r>
              <a:t>Energy Poverty 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